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342" r:id="rId2"/>
    <p:sldId id="298" r:id="rId3"/>
    <p:sldId id="308" r:id="rId4"/>
    <p:sldId id="310" r:id="rId5"/>
    <p:sldId id="311" r:id="rId6"/>
    <p:sldId id="312" r:id="rId7"/>
    <p:sldId id="313" r:id="rId8"/>
    <p:sldId id="315" r:id="rId9"/>
    <p:sldId id="316" r:id="rId10"/>
    <p:sldId id="317" r:id="rId11"/>
    <p:sldId id="318" r:id="rId12"/>
    <p:sldId id="319" r:id="rId13"/>
    <p:sldId id="321" r:id="rId14"/>
    <p:sldId id="329" r:id="rId15"/>
    <p:sldId id="333" r:id="rId16"/>
    <p:sldId id="331" r:id="rId17"/>
    <p:sldId id="343" r:id="rId18"/>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698" autoAdjust="0"/>
  </p:normalViewPr>
  <p:slideViewPr>
    <p:cSldViewPr>
      <p:cViewPr varScale="1">
        <p:scale>
          <a:sx n="105" d="100"/>
          <a:sy n="105" d="100"/>
        </p:scale>
        <p:origin x="-1794"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89" d="100"/>
          <a:sy n="89" d="100"/>
        </p:scale>
        <p:origin x="-2154" y="106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3E1040-D71E-45DD-B560-3C8F313B3FD1}" type="doc">
      <dgm:prSet loTypeId="urn:microsoft.com/office/officeart/2005/8/layout/cycle3" loCatId="cycle" qsTypeId="urn:microsoft.com/office/officeart/2005/8/quickstyle/simple1#2" qsCatId="simple" csTypeId="urn:microsoft.com/office/officeart/2005/8/colors/accent1_2#2" csCatId="accent1" phldr="1"/>
      <dgm:spPr/>
      <dgm:t>
        <a:bodyPr/>
        <a:lstStyle/>
        <a:p>
          <a:endParaRPr lang="en-CA"/>
        </a:p>
      </dgm:t>
    </dgm:pt>
    <dgm:pt modelId="{F3B0B6BA-E7CD-4330-9918-CA08047B30E7}">
      <dgm:prSet phldrT="[Text]" custT="1"/>
      <dgm:spPr>
        <a:xfrm>
          <a:off x="2889646" y="-107619"/>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Road Map</a:t>
          </a:r>
        </a:p>
        <a:p>
          <a:r>
            <a:rPr lang="en-CA" sz="1400" dirty="0" smtClean="0">
              <a:solidFill>
                <a:srgbClr val="FFFFFF"/>
              </a:solidFill>
              <a:latin typeface="Arial"/>
              <a:ea typeface="+mn-ea"/>
              <a:cs typeface="+mn-cs"/>
            </a:rPr>
            <a:t>- Preparation process of the UNDAF</a:t>
          </a:r>
          <a:endParaRPr lang="en-CA" sz="1400" dirty="0">
            <a:solidFill>
              <a:srgbClr val="FFFFFF"/>
            </a:solidFill>
            <a:latin typeface="Arial"/>
            <a:ea typeface="+mn-ea"/>
            <a:cs typeface="+mn-cs"/>
          </a:endParaRPr>
        </a:p>
      </dgm:t>
    </dgm:pt>
    <dgm:pt modelId="{A45899B8-0418-4A4C-A4BD-536DC99FC0FF}" type="parTrans" cxnId="{91D37AFC-75D6-4AF5-9D18-6809DB38BB71}">
      <dgm:prSet/>
      <dgm:spPr/>
      <dgm:t>
        <a:bodyPr/>
        <a:lstStyle/>
        <a:p>
          <a:endParaRPr lang="en-CA"/>
        </a:p>
      </dgm:t>
    </dgm:pt>
    <dgm:pt modelId="{6F37DCA6-B962-4F32-BB9B-958211E9FE65}" type="sibTrans" cxnId="{91D37AFC-75D6-4AF5-9D18-6809DB38BB71}">
      <dgm:prSet/>
      <dgm:spPr>
        <a:xfrm>
          <a:off x="1598167" y="-138443"/>
          <a:ext cx="4866329" cy="4866329"/>
        </a:xfrm>
        <a:solidFill>
          <a:srgbClr val="00CC99">
            <a:tint val="40000"/>
            <a:hueOff val="0"/>
            <a:satOff val="0"/>
            <a:lumOff val="0"/>
            <a:alphaOff val="0"/>
          </a:srgbClr>
        </a:solidFill>
        <a:ln>
          <a:noFill/>
        </a:ln>
        <a:effectLst/>
      </dgm:spPr>
      <dgm:t>
        <a:bodyPr/>
        <a:lstStyle/>
        <a:p>
          <a:endParaRPr lang="en-CA"/>
        </a:p>
      </dgm:t>
    </dgm:pt>
    <dgm:pt modelId="{D60B7D15-2708-4B0F-A15E-070CC9159A5B}">
      <dgm:prSet phldrT="[Text]" custT="1"/>
      <dgm:spPr>
        <a:xfrm>
          <a:off x="5112572" y="1045462"/>
          <a:ext cx="2283371" cy="2185061"/>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Country Analysis</a:t>
          </a:r>
        </a:p>
        <a:p>
          <a:r>
            <a:rPr lang="en-CA" sz="1400" dirty="0" smtClean="0">
              <a:solidFill>
                <a:srgbClr val="FFFFFF"/>
              </a:solidFill>
              <a:latin typeface="Arial"/>
              <a:ea typeface="+mn-ea"/>
              <a:cs typeface="+mn-cs"/>
            </a:rPr>
            <a:t>- Review existing analysis (assessment)</a:t>
          </a:r>
        </a:p>
        <a:p>
          <a:r>
            <a:rPr lang="en-CA" sz="1400" dirty="0" smtClean="0">
              <a:solidFill>
                <a:srgbClr val="FFFFFF"/>
              </a:solidFill>
              <a:latin typeface="Arial"/>
              <a:ea typeface="+mn-ea"/>
              <a:cs typeface="+mn-cs"/>
            </a:rPr>
            <a:t>- UNCT supported analysis</a:t>
          </a:r>
        </a:p>
        <a:p>
          <a:r>
            <a:rPr lang="en-CA" sz="1400" dirty="0" smtClean="0">
              <a:solidFill>
                <a:srgbClr val="FFFFFF"/>
              </a:solidFill>
              <a:latin typeface="Arial"/>
              <a:ea typeface="+mn-ea"/>
              <a:cs typeface="+mn-cs"/>
            </a:rPr>
            <a:t>- Identify UNCT comparative advantages</a:t>
          </a:r>
        </a:p>
        <a:p>
          <a:endParaRPr lang="en-CA" sz="1400" dirty="0">
            <a:solidFill>
              <a:srgbClr val="FFFFFF"/>
            </a:solidFill>
            <a:latin typeface="Arial"/>
            <a:ea typeface="+mn-ea"/>
            <a:cs typeface="+mn-cs"/>
          </a:endParaRPr>
        </a:p>
      </dgm:t>
    </dgm:pt>
    <dgm:pt modelId="{1116056A-A8D2-40D3-8F47-8AE5F8CA1ABB}" type="parTrans" cxnId="{5A1A262E-4C59-421D-96BB-2CB10C37322E}">
      <dgm:prSet/>
      <dgm:spPr/>
      <dgm:t>
        <a:bodyPr/>
        <a:lstStyle/>
        <a:p>
          <a:endParaRPr lang="en-CA"/>
        </a:p>
      </dgm:t>
    </dgm:pt>
    <dgm:pt modelId="{91346739-35D8-4A8E-969D-F924C4C461A0}" type="sibTrans" cxnId="{5A1A262E-4C59-421D-96BB-2CB10C37322E}">
      <dgm:prSet/>
      <dgm:spPr/>
      <dgm:t>
        <a:bodyPr/>
        <a:lstStyle/>
        <a:p>
          <a:endParaRPr lang="en-CA"/>
        </a:p>
      </dgm:t>
    </dgm:pt>
    <dgm:pt modelId="{CCC7CF17-8F24-4752-A5AD-F3A80A070AF1}">
      <dgm:prSet phldrT="[Text]" custT="1"/>
      <dgm:spPr>
        <a:xfrm>
          <a:off x="4109414" y="3459090"/>
          <a:ext cx="2283371" cy="1516387"/>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Strategic Planning</a:t>
          </a:r>
        </a:p>
        <a:p>
          <a:r>
            <a:rPr lang="en-CA" sz="1400" dirty="0" smtClean="0">
              <a:solidFill>
                <a:srgbClr val="FFFFFF"/>
              </a:solidFill>
              <a:latin typeface="Arial"/>
              <a:ea typeface="+mn-ea"/>
              <a:cs typeface="+mn-cs"/>
            </a:rPr>
            <a:t>- Strategic priorities for UNDAF/ UNDAF Action Plan</a:t>
          </a:r>
          <a:endParaRPr lang="en-CA" sz="1400" dirty="0">
            <a:solidFill>
              <a:srgbClr val="FFFFFF"/>
            </a:solidFill>
            <a:latin typeface="Arial"/>
            <a:ea typeface="+mn-ea"/>
            <a:cs typeface="+mn-cs"/>
          </a:endParaRPr>
        </a:p>
      </dgm:t>
    </dgm:pt>
    <dgm:pt modelId="{69961F41-1AA8-4E6F-8B62-1677EFB4792F}" type="parTrans" cxnId="{0217EB31-F25A-418A-82B0-060B4BF914E0}">
      <dgm:prSet/>
      <dgm:spPr/>
      <dgm:t>
        <a:bodyPr/>
        <a:lstStyle/>
        <a:p>
          <a:endParaRPr lang="en-CA"/>
        </a:p>
      </dgm:t>
    </dgm:pt>
    <dgm:pt modelId="{16AA4991-08BF-4F2E-B89C-1A809FA4BBEB}" type="sibTrans" cxnId="{0217EB31-F25A-418A-82B0-060B4BF914E0}">
      <dgm:prSet/>
      <dgm:spPr/>
      <dgm:t>
        <a:bodyPr/>
        <a:lstStyle/>
        <a:p>
          <a:endParaRPr lang="en-CA"/>
        </a:p>
      </dgm:t>
    </dgm:pt>
    <dgm:pt modelId="{A8E0929E-3F58-4D76-982E-795C407F2247}">
      <dgm:prSet phldrT="[Text]" custT="1"/>
      <dgm:spPr>
        <a:xfrm>
          <a:off x="1080134" y="2952326"/>
          <a:ext cx="2283371" cy="1579168"/>
        </a:xfrm>
        <a:solidFill>
          <a:srgbClr val="3333CC">
            <a:lumMod val="20000"/>
            <a:lumOff val="80000"/>
          </a:srgbClr>
        </a:solidFill>
        <a:ln w="25400" cap="flat" cmpd="sng" algn="ctr">
          <a:solidFill>
            <a:srgbClr val="FFFFFF">
              <a:hueOff val="0"/>
              <a:satOff val="0"/>
              <a:lumOff val="0"/>
              <a:alphaOff val="0"/>
            </a:srgbClr>
          </a:solidFill>
          <a:prstDash val="solid"/>
        </a:ln>
        <a:effectLst/>
      </dgm:spPr>
      <dgm:t>
        <a:bodyPr/>
        <a:lstStyle/>
        <a:p>
          <a:r>
            <a:rPr lang="en-CA" sz="1800" dirty="0" smtClean="0">
              <a:solidFill>
                <a:srgbClr val="000000"/>
              </a:solidFill>
              <a:latin typeface="Arial"/>
              <a:ea typeface="+mn-ea"/>
              <a:cs typeface="+mn-cs"/>
            </a:rPr>
            <a:t>Programme Planning &amp; Implementation </a:t>
          </a:r>
          <a:r>
            <a:rPr lang="en-CA" sz="1400" dirty="0" smtClean="0">
              <a:solidFill>
                <a:srgbClr val="000000"/>
              </a:solidFill>
              <a:latin typeface="Arial"/>
              <a:ea typeface="+mn-ea"/>
              <a:cs typeface="+mn-cs"/>
            </a:rPr>
            <a:t>(Agency or Multi-Agency Joint Programmes)</a:t>
          </a:r>
          <a:endParaRPr lang="en-CA" sz="1400" dirty="0">
            <a:solidFill>
              <a:srgbClr val="000000"/>
            </a:solidFill>
            <a:latin typeface="Arial"/>
            <a:ea typeface="+mn-ea"/>
            <a:cs typeface="+mn-cs"/>
          </a:endParaRPr>
        </a:p>
      </dgm:t>
    </dgm:pt>
    <dgm:pt modelId="{0EAAEDCC-3EC9-456E-B3A1-6CF803266DC1}" type="parTrans" cxnId="{3FE778A0-9CB6-4EF6-BDA7-28A56A2A04D9}">
      <dgm:prSet/>
      <dgm:spPr/>
      <dgm:t>
        <a:bodyPr/>
        <a:lstStyle/>
        <a:p>
          <a:endParaRPr lang="en-CA"/>
        </a:p>
      </dgm:t>
    </dgm:pt>
    <dgm:pt modelId="{E7921541-E4BE-484A-80BF-887DFD77068F}" type="sibTrans" cxnId="{3FE778A0-9CB6-4EF6-BDA7-28A56A2A04D9}">
      <dgm:prSet/>
      <dgm:spPr/>
      <dgm:t>
        <a:bodyPr/>
        <a:lstStyle/>
        <a:p>
          <a:endParaRPr lang="en-CA"/>
        </a:p>
      </dgm:t>
    </dgm:pt>
    <dgm:pt modelId="{412909ED-44B1-49DA-856F-DB146811E653}">
      <dgm:prSet phldrT="[Text]" custT="1"/>
      <dgm:spPr>
        <a:xfrm>
          <a:off x="916019" y="1326303"/>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Monitoring &amp; Evaluation</a:t>
          </a:r>
          <a:endParaRPr lang="en-CA" sz="2000" dirty="0">
            <a:solidFill>
              <a:srgbClr val="FFFFFF"/>
            </a:solidFill>
            <a:latin typeface="Arial"/>
            <a:ea typeface="+mn-ea"/>
            <a:cs typeface="+mn-cs"/>
          </a:endParaRPr>
        </a:p>
      </dgm:t>
    </dgm:pt>
    <dgm:pt modelId="{CBE0F6D5-7A2D-4243-868E-18AD589C8DB9}" type="parTrans" cxnId="{06C1A818-0E19-4F5A-A74A-16FC135DDD18}">
      <dgm:prSet/>
      <dgm:spPr/>
      <dgm:t>
        <a:bodyPr/>
        <a:lstStyle/>
        <a:p>
          <a:endParaRPr lang="en-CA"/>
        </a:p>
      </dgm:t>
    </dgm:pt>
    <dgm:pt modelId="{EBE77B4C-7340-4FE4-9136-D9DC8820E5F6}" type="sibTrans" cxnId="{06C1A818-0E19-4F5A-A74A-16FC135DDD18}">
      <dgm:prSet/>
      <dgm:spPr/>
      <dgm:t>
        <a:bodyPr/>
        <a:lstStyle/>
        <a:p>
          <a:endParaRPr lang="en-CA"/>
        </a:p>
      </dgm:t>
    </dgm:pt>
    <dgm:pt modelId="{5159D955-2041-45DF-8702-BB171C7A94F5}" type="pres">
      <dgm:prSet presAssocID="{343E1040-D71E-45DD-B560-3C8F313B3FD1}" presName="Name0" presStyleCnt="0">
        <dgm:presLayoutVars>
          <dgm:dir/>
          <dgm:resizeHandles val="exact"/>
        </dgm:presLayoutVars>
      </dgm:prSet>
      <dgm:spPr/>
      <dgm:t>
        <a:bodyPr/>
        <a:lstStyle/>
        <a:p>
          <a:endParaRPr lang="en-CA"/>
        </a:p>
      </dgm:t>
    </dgm:pt>
    <dgm:pt modelId="{E5BE762F-37CA-45A2-959C-D446A14FEF21}" type="pres">
      <dgm:prSet presAssocID="{343E1040-D71E-45DD-B560-3C8F313B3FD1}" presName="cycle" presStyleCnt="0"/>
      <dgm:spPr/>
    </dgm:pt>
    <dgm:pt modelId="{C173DE4D-39AA-4BF5-B038-C0DE79265639}" type="pres">
      <dgm:prSet presAssocID="{F3B0B6BA-E7CD-4330-9918-CA08047B30E7}" presName="nodeFirstNode" presStyleLbl="node1" presStyleIdx="0" presStyleCnt="5">
        <dgm:presLayoutVars>
          <dgm:bulletEnabled val="1"/>
        </dgm:presLayoutVars>
      </dgm:prSet>
      <dgm:spPr>
        <a:prstGeom prst="roundRect">
          <a:avLst/>
        </a:prstGeom>
      </dgm:spPr>
      <dgm:t>
        <a:bodyPr/>
        <a:lstStyle/>
        <a:p>
          <a:endParaRPr lang="en-CA"/>
        </a:p>
      </dgm:t>
    </dgm:pt>
    <dgm:pt modelId="{45ECDA69-CB63-4BD2-BECF-7578CA892ED2}" type="pres">
      <dgm:prSet presAssocID="{6F37DCA6-B962-4F32-BB9B-958211E9FE65}" presName="sibTransFirstNode" presStyleLbl="bgShp" presStyleIdx="0" presStyleCnt="1"/>
      <dgm:spPr>
        <a:prstGeom prst="circularArrow">
          <a:avLst>
            <a:gd name="adj1" fmla="val 5544"/>
            <a:gd name="adj2" fmla="val 330680"/>
            <a:gd name="adj3" fmla="val 13771194"/>
            <a:gd name="adj4" fmla="val 17388844"/>
            <a:gd name="adj5" fmla="val 5757"/>
          </a:avLst>
        </a:prstGeom>
      </dgm:spPr>
      <dgm:t>
        <a:bodyPr/>
        <a:lstStyle/>
        <a:p>
          <a:endParaRPr lang="en-CA"/>
        </a:p>
      </dgm:t>
    </dgm:pt>
    <dgm:pt modelId="{16A93882-C862-471F-B937-F0A7D51FDBE2}" type="pres">
      <dgm:prSet presAssocID="{D60B7D15-2708-4B0F-A15E-070CC9159A5B}" presName="nodeFollowingNodes" presStyleLbl="node1" presStyleIdx="1" presStyleCnt="5" custScaleX="121847" custScaleY="199033" custRadScaleRad="108843" custRadScaleInc="12981">
        <dgm:presLayoutVars>
          <dgm:bulletEnabled val="1"/>
        </dgm:presLayoutVars>
      </dgm:prSet>
      <dgm:spPr>
        <a:prstGeom prst="roundRect">
          <a:avLst/>
        </a:prstGeom>
      </dgm:spPr>
      <dgm:t>
        <a:bodyPr/>
        <a:lstStyle/>
        <a:p>
          <a:endParaRPr lang="en-CA"/>
        </a:p>
      </dgm:t>
    </dgm:pt>
    <dgm:pt modelId="{464B3E4B-619D-4ED5-88F1-80285A820723}" type="pres">
      <dgm:prSet presAssocID="{CCC7CF17-8F24-4752-A5AD-F3A80A070AF1}" presName="nodeFollowingNodes" presStyleLbl="node1" presStyleIdx="2" presStyleCnt="5" custScaleY="132820">
        <dgm:presLayoutVars>
          <dgm:bulletEnabled val="1"/>
        </dgm:presLayoutVars>
      </dgm:prSet>
      <dgm:spPr>
        <a:prstGeom prst="roundRect">
          <a:avLst/>
        </a:prstGeom>
      </dgm:spPr>
      <dgm:t>
        <a:bodyPr/>
        <a:lstStyle/>
        <a:p>
          <a:endParaRPr lang="en-CA"/>
        </a:p>
      </dgm:t>
    </dgm:pt>
    <dgm:pt modelId="{D37AFB92-4B60-4D23-BF66-6836633136E9}" type="pres">
      <dgm:prSet presAssocID="{A8E0929E-3F58-4D76-982E-795C407F2247}" presName="nodeFollowingNodes" presStyleLbl="node1" presStyleIdx="3" presStyleCnt="5" custScaleY="138319" custRadScaleRad="104722" custRadScaleInc="33954">
        <dgm:presLayoutVars>
          <dgm:bulletEnabled val="1"/>
        </dgm:presLayoutVars>
      </dgm:prSet>
      <dgm:spPr>
        <a:prstGeom prst="roundRect">
          <a:avLst/>
        </a:prstGeom>
      </dgm:spPr>
      <dgm:t>
        <a:bodyPr/>
        <a:lstStyle/>
        <a:p>
          <a:endParaRPr lang="en-CA"/>
        </a:p>
      </dgm:t>
    </dgm:pt>
    <dgm:pt modelId="{EEF237A7-1A40-4B53-8734-47DB5F3C6BBA}" type="pres">
      <dgm:prSet presAssocID="{412909ED-44B1-49DA-856F-DB146811E653}" presName="nodeFollowingNodes" presStyleLbl="node1" presStyleIdx="4" presStyleCnt="5">
        <dgm:presLayoutVars>
          <dgm:bulletEnabled val="1"/>
        </dgm:presLayoutVars>
      </dgm:prSet>
      <dgm:spPr>
        <a:prstGeom prst="roundRect">
          <a:avLst/>
        </a:prstGeom>
      </dgm:spPr>
      <dgm:t>
        <a:bodyPr/>
        <a:lstStyle/>
        <a:p>
          <a:endParaRPr lang="en-CA"/>
        </a:p>
      </dgm:t>
    </dgm:pt>
  </dgm:ptLst>
  <dgm:cxnLst>
    <dgm:cxn modelId="{0E4508CD-C6D1-4CAF-9EE5-4D330CDDFFFA}" type="presOf" srcId="{D60B7D15-2708-4B0F-A15E-070CC9159A5B}" destId="{16A93882-C862-471F-B937-F0A7D51FDBE2}" srcOrd="0" destOrd="0" presId="urn:microsoft.com/office/officeart/2005/8/layout/cycle3"/>
    <dgm:cxn modelId="{D2E54FFD-90E9-47DD-BEC8-3AC0985011CB}" type="presOf" srcId="{F3B0B6BA-E7CD-4330-9918-CA08047B30E7}" destId="{C173DE4D-39AA-4BF5-B038-C0DE79265639}" srcOrd="0" destOrd="0" presId="urn:microsoft.com/office/officeart/2005/8/layout/cycle3"/>
    <dgm:cxn modelId="{DE6F8474-6BFE-495A-8EEB-06468F57885A}" type="presOf" srcId="{CCC7CF17-8F24-4752-A5AD-F3A80A070AF1}" destId="{464B3E4B-619D-4ED5-88F1-80285A820723}" srcOrd="0" destOrd="0" presId="urn:microsoft.com/office/officeart/2005/8/layout/cycle3"/>
    <dgm:cxn modelId="{06C1A818-0E19-4F5A-A74A-16FC135DDD18}" srcId="{343E1040-D71E-45DD-B560-3C8F313B3FD1}" destId="{412909ED-44B1-49DA-856F-DB146811E653}" srcOrd="4" destOrd="0" parTransId="{CBE0F6D5-7A2D-4243-868E-18AD589C8DB9}" sibTransId="{EBE77B4C-7340-4FE4-9136-D9DC8820E5F6}"/>
    <dgm:cxn modelId="{110F3478-9806-40CC-A76D-459327B146CE}" type="presOf" srcId="{412909ED-44B1-49DA-856F-DB146811E653}" destId="{EEF237A7-1A40-4B53-8734-47DB5F3C6BBA}" srcOrd="0" destOrd="0" presId="urn:microsoft.com/office/officeart/2005/8/layout/cycle3"/>
    <dgm:cxn modelId="{2569613E-7449-41B8-A0A3-B5E8F85E3389}" type="presOf" srcId="{343E1040-D71E-45DD-B560-3C8F313B3FD1}" destId="{5159D955-2041-45DF-8702-BB171C7A94F5}" srcOrd="0" destOrd="0" presId="urn:microsoft.com/office/officeart/2005/8/layout/cycle3"/>
    <dgm:cxn modelId="{91D37AFC-75D6-4AF5-9D18-6809DB38BB71}" srcId="{343E1040-D71E-45DD-B560-3C8F313B3FD1}" destId="{F3B0B6BA-E7CD-4330-9918-CA08047B30E7}" srcOrd="0" destOrd="0" parTransId="{A45899B8-0418-4A4C-A4BD-536DC99FC0FF}" sibTransId="{6F37DCA6-B962-4F32-BB9B-958211E9FE65}"/>
    <dgm:cxn modelId="{3FE778A0-9CB6-4EF6-BDA7-28A56A2A04D9}" srcId="{343E1040-D71E-45DD-B560-3C8F313B3FD1}" destId="{A8E0929E-3F58-4D76-982E-795C407F2247}" srcOrd="3" destOrd="0" parTransId="{0EAAEDCC-3EC9-456E-B3A1-6CF803266DC1}" sibTransId="{E7921541-E4BE-484A-80BF-887DFD77068F}"/>
    <dgm:cxn modelId="{25D1C313-D09F-45A6-A074-60A6B569675D}" type="presOf" srcId="{A8E0929E-3F58-4D76-982E-795C407F2247}" destId="{D37AFB92-4B60-4D23-BF66-6836633136E9}" srcOrd="0" destOrd="0" presId="urn:microsoft.com/office/officeart/2005/8/layout/cycle3"/>
    <dgm:cxn modelId="{15CEC628-BE67-4D95-923B-ACC51BC1ABC4}" type="presOf" srcId="{6F37DCA6-B962-4F32-BB9B-958211E9FE65}" destId="{45ECDA69-CB63-4BD2-BECF-7578CA892ED2}" srcOrd="0" destOrd="0" presId="urn:microsoft.com/office/officeart/2005/8/layout/cycle3"/>
    <dgm:cxn modelId="{5A1A262E-4C59-421D-96BB-2CB10C37322E}" srcId="{343E1040-D71E-45DD-B560-3C8F313B3FD1}" destId="{D60B7D15-2708-4B0F-A15E-070CC9159A5B}" srcOrd="1" destOrd="0" parTransId="{1116056A-A8D2-40D3-8F47-8AE5F8CA1ABB}" sibTransId="{91346739-35D8-4A8E-969D-F924C4C461A0}"/>
    <dgm:cxn modelId="{0217EB31-F25A-418A-82B0-060B4BF914E0}" srcId="{343E1040-D71E-45DD-B560-3C8F313B3FD1}" destId="{CCC7CF17-8F24-4752-A5AD-F3A80A070AF1}" srcOrd="2" destOrd="0" parTransId="{69961F41-1AA8-4E6F-8B62-1677EFB4792F}" sibTransId="{16AA4991-08BF-4F2E-B89C-1A809FA4BBEB}"/>
    <dgm:cxn modelId="{0FA1A8A7-6928-46F6-94E6-B8C9AA93BF42}" type="presParOf" srcId="{5159D955-2041-45DF-8702-BB171C7A94F5}" destId="{E5BE762F-37CA-45A2-959C-D446A14FEF21}" srcOrd="0" destOrd="0" presId="urn:microsoft.com/office/officeart/2005/8/layout/cycle3"/>
    <dgm:cxn modelId="{0BDD1285-E1BF-4CAD-A6BE-34E8EDE23D0A}" type="presParOf" srcId="{E5BE762F-37CA-45A2-959C-D446A14FEF21}" destId="{C173DE4D-39AA-4BF5-B038-C0DE79265639}" srcOrd="0" destOrd="0" presId="urn:microsoft.com/office/officeart/2005/8/layout/cycle3"/>
    <dgm:cxn modelId="{703BCE76-80D6-4D1E-8C83-D7A9AF8C0183}" type="presParOf" srcId="{E5BE762F-37CA-45A2-959C-D446A14FEF21}" destId="{45ECDA69-CB63-4BD2-BECF-7578CA892ED2}" srcOrd="1" destOrd="0" presId="urn:microsoft.com/office/officeart/2005/8/layout/cycle3"/>
    <dgm:cxn modelId="{68542F7E-3B61-499E-9CFD-D2C58EA7AC34}" type="presParOf" srcId="{E5BE762F-37CA-45A2-959C-D446A14FEF21}" destId="{16A93882-C862-471F-B937-F0A7D51FDBE2}" srcOrd="2" destOrd="0" presId="urn:microsoft.com/office/officeart/2005/8/layout/cycle3"/>
    <dgm:cxn modelId="{F5D216DB-FFB9-46D7-A966-C28029C06AF7}" type="presParOf" srcId="{E5BE762F-37CA-45A2-959C-D446A14FEF21}" destId="{464B3E4B-619D-4ED5-88F1-80285A820723}" srcOrd="3" destOrd="0" presId="urn:microsoft.com/office/officeart/2005/8/layout/cycle3"/>
    <dgm:cxn modelId="{6CDCA6CE-17C7-468E-9F96-495036FEA4F3}" type="presParOf" srcId="{E5BE762F-37CA-45A2-959C-D446A14FEF21}" destId="{D37AFB92-4B60-4D23-BF66-6836633136E9}" srcOrd="4" destOrd="0" presId="urn:microsoft.com/office/officeart/2005/8/layout/cycle3"/>
    <dgm:cxn modelId="{8FAC1D92-6CB5-4969-8461-825DDC512C03}" type="presParOf" srcId="{E5BE762F-37CA-45A2-959C-D446A14FEF21}" destId="{EEF237A7-1A40-4B53-8734-47DB5F3C6BBA}"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cs typeface="+mn-cs"/>
              </a:defRPr>
            </a:lvl1pPr>
          </a:lstStyle>
          <a:p>
            <a:pPr>
              <a:defRPr/>
            </a:pPr>
            <a:endParaRPr lang="en-US"/>
          </a:p>
        </p:txBody>
      </p:sp>
      <p:sp>
        <p:nvSpPr>
          <p:cNvPr id="1638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cs typeface="+mn-cs"/>
              </a:defRPr>
            </a:lvl1pPr>
          </a:lstStyle>
          <a:p>
            <a:pPr>
              <a:defRPr/>
            </a:pPr>
            <a:fld id="{013D5228-CD0D-4263-8A7E-11C978511948}" type="datetimeFigureOut">
              <a:rPr lang="en-US"/>
              <a:pPr>
                <a:defRPr/>
              </a:pPr>
              <a:t>5/30/2011</a:t>
            </a:fld>
            <a:endParaRPr lang="en-US"/>
          </a:p>
        </p:txBody>
      </p:sp>
      <p:sp>
        <p:nvSpPr>
          <p:cNvPr id="13316"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cs typeface="+mn-cs"/>
              </a:defRPr>
            </a:lvl1pPr>
          </a:lstStyle>
          <a:p>
            <a:pPr>
              <a:defRPr/>
            </a:pPr>
            <a:endParaRPr lang="en-US"/>
          </a:p>
        </p:txBody>
      </p:sp>
      <p:sp>
        <p:nvSpPr>
          <p:cNvPr id="1639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cs typeface="+mn-cs"/>
              </a:defRPr>
            </a:lvl1pPr>
          </a:lstStyle>
          <a:p>
            <a:pPr>
              <a:defRPr/>
            </a:pPr>
            <a:fld id="{10DAC783-8C03-4781-A00A-230CA6842128}" type="slidenum">
              <a:rPr lang="en-US"/>
              <a:pPr>
                <a:defRPr/>
              </a:pPr>
              <a:t>‹#›</a:t>
            </a:fld>
            <a:endParaRPr lang="en-US"/>
          </a:p>
        </p:txBody>
      </p:sp>
    </p:spTree>
    <p:extLst>
      <p:ext uri="{BB962C8B-B14F-4D97-AF65-F5344CB8AC3E}">
        <p14:creationId xmlns:p14="http://schemas.microsoft.com/office/powerpoint/2010/main" val="30463647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a:xfrm>
            <a:off x="915988" y="744538"/>
            <a:ext cx="4964112" cy="3722687"/>
          </a:xfrm>
          <a:ln/>
        </p:spPr>
      </p:sp>
      <p:sp>
        <p:nvSpPr>
          <p:cNvPr id="15362" name="Rectangle 3"/>
          <p:cNvSpPr>
            <a:spLocks noGrp="1"/>
          </p:cNvSpPr>
          <p:nvPr>
            <p:ph type="body" idx="1"/>
          </p:nvPr>
        </p:nvSpPr>
        <p:spPr>
          <a:xfrm>
            <a:off x="906463" y="4714875"/>
            <a:ext cx="4984750" cy="4467225"/>
          </a:xfrm>
          <a:noFill/>
          <a:ln/>
        </p:spPr>
        <p:txBody>
          <a:bodyPr/>
          <a:lstStyle/>
          <a:p>
            <a:pPr eaLnBrk="1" hangingPunct="1"/>
            <a:r>
              <a:rPr lang="en-US" b="1" smtClean="0"/>
              <a:t>Expected Results</a:t>
            </a:r>
            <a:endParaRPr lang="en-CA" smtClean="0"/>
          </a:p>
          <a:p>
            <a:pPr eaLnBrk="1" hangingPunct="1"/>
            <a:r>
              <a:rPr lang="en-US" smtClean="0"/>
              <a:t>Participants have a common understanding of RBM, and can explain how a HRBA strengthens the formulation of results and indicators</a:t>
            </a:r>
            <a:endParaRPr lang="en-CA" smtClean="0"/>
          </a:p>
          <a:p>
            <a:pPr eaLnBrk="1" hangingPunct="1"/>
            <a:r>
              <a:rPr lang="en-US" smtClean="0"/>
              <a:t>Participants have practiced the formulation of outcomes, outputs, and indicators, on the basis of a human rights-based analysis</a:t>
            </a:r>
            <a:endParaRPr lang="en-CA" smtClean="0"/>
          </a:p>
          <a:p>
            <a:pPr eaLnBrk="1" hangingPunct="1"/>
            <a:r>
              <a:rPr lang="en-US" smtClean="0"/>
              <a:t>Participants have a better sense of the struggle that many UNCTs go through as they attempt to formulate SMART results in the inter-agency setting</a:t>
            </a:r>
            <a:endParaRPr lang="en-C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Slide Image Placeholder 1"/>
          <p:cNvSpPr>
            <a:spLocks noGrp="1" noRot="1" noChangeAspect="1" noTextEdit="1"/>
          </p:cNvSpPr>
          <p:nvPr>
            <p:ph type="sldImg"/>
          </p:nvPr>
        </p:nvSpPr>
        <p:spPr>
          <a:xfrm>
            <a:off x="915988" y="744538"/>
            <a:ext cx="4964112" cy="3722687"/>
          </a:xfrm>
          <a:ln/>
        </p:spPr>
      </p:sp>
      <p:sp>
        <p:nvSpPr>
          <p:cNvPr id="141314"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14131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65EFBEAF-B7DA-405D-B865-0F6E122DEC04}" type="slidenum">
              <a:rPr lang="en-GB" sz="1200">
                <a:latin typeface="Times New Roman" pitchFamily="18" charset="0"/>
              </a:rPr>
              <a:pPr algn="r"/>
              <a:t>10</a:t>
            </a:fld>
            <a:endParaRPr lang="en-GB" sz="120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Slide Image Placeholder 1"/>
          <p:cNvSpPr>
            <a:spLocks noGrp="1" noRot="1" noChangeAspect="1" noTextEdit="1"/>
          </p:cNvSpPr>
          <p:nvPr>
            <p:ph type="sldImg"/>
          </p:nvPr>
        </p:nvSpPr>
        <p:spPr>
          <a:xfrm>
            <a:off x="915988" y="744538"/>
            <a:ext cx="4964112" cy="3722687"/>
          </a:xfrm>
          <a:ln/>
        </p:spPr>
      </p:sp>
      <p:sp>
        <p:nvSpPr>
          <p:cNvPr id="143362"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14336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BD806A6D-EE44-4697-9837-5CA934B7B810}" type="slidenum">
              <a:rPr lang="en-GB" sz="1200">
                <a:latin typeface="Times New Roman" pitchFamily="18" charset="0"/>
              </a:rPr>
              <a:pPr algn="r"/>
              <a:t>11</a:t>
            </a:fld>
            <a:endParaRPr lang="en-GB" sz="120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E0EEB815-59E8-4CFE-A4D8-EDDA033D024A}" type="slidenum">
              <a:rPr lang="en-GB" altLang="ja-JP" sz="1200">
                <a:latin typeface="Times New Roman" pitchFamily="18" charset="0"/>
              </a:rPr>
              <a:pPr algn="r"/>
              <a:t>12</a:t>
            </a:fld>
            <a:endParaRPr lang="en-GB" altLang="ja-JP" sz="1200">
              <a:latin typeface="Times New Roman" pitchFamily="18" charset="0"/>
            </a:endParaRPr>
          </a:p>
        </p:txBody>
      </p:sp>
      <p:sp>
        <p:nvSpPr>
          <p:cNvPr id="149506" name="Rectangle 2"/>
          <p:cNvSpPr>
            <a:spLocks noGrp="1" noRot="1" noChangeAspect="1" noChangeArrowheads="1" noTextEdit="1"/>
          </p:cNvSpPr>
          <p:nvPr>
            <p:ph type="sldImg"/>
          </p:nvPr>
        </p:nvSpPr>
        <p:spPr>
          <a:xfrm>
            <a:off x="915988" y="744538"/>
            <a:ext cx="4964112" cy="3722687"/>
          </a:xfrm>
          <a:ln/>
        </p:spPr>
      </p:sp>
      <p:sp>
        <p:nvSpPr>
          <p:cNvPr id="149507" name="Rectangle 3"/>
          <p:cNvSpPr>
            <a:spLocks noGrp="1" noChangeArrowheads="1"/>
          </p:cNvSpPr>
          <p:nvPr>
            <p:ph type="body" idx="1"/>
          </p:nvPr>
        </p:nvSpPr>
        <p:spPr>
          <a:xfrm>
            <a:off x="906463" y="4714875"/>
            <a:ext cx="4984750" cy="4467225"/>
          </a:xfrm>
          <a:noFill/>
          <a:ln/>
        </p:spPr>
        <p:txBody>
          <a:bodyPr/>
          <a:lstStyle/>
          <a:p>
            <a:pPr eaLnBrk="1" hangingPunct="1">
              <a:spcBef>
                <a:spcPct val="0"/>
              </a:spcBef>
            </a:pPr>
            <a:endParaRPr lang="ja-JP" altLang="ja-JP"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Slide Image Placeholder 1"/>
          <p:cNvSpPr>
            <a:spLocks noGrp="1" noRot="1" noChangeAspect="1"/>
          </p:cNvSpPr>
          <p:nvPr>
            <p:ph type="sldImg"/>
          </p:nvPr>
        </p:nvSpPr>
        <p:spPr>
          <a:xfrm>
            <a:off x="917575" y="744538"/>
            <a:ext cx="4962525" cy="3722687"/>
          </a:xfrm>
          <a:ln/>
        </p:spPr>
      </p:sp>
      <p:sp>
        <p:nvSpPr>
          <p:cNvPr id="150530" name="Notes Placeholder 2"/>
          <p:cNvSpPr>
            <a:spLocks noGrp="1"/>
          </p:cNvSpPr>
          <p:nvPr>
            <p:ph type="body" idx="1"/>
          </p:nvPr>
        </p:nvSpPr>
        <p:spPr>
          <a:noFill/>
          <a:ln/>
        </p:spPr>
        <p:txBody>
          <a:bodyPr/>
          <a:lstStyle/>
          <a:p>
            <a:pPr eaLnBrk="1" hangingPunct="1"/>
            <a:endParaRPr lang="en-GB" smtClean="0"/>
          </a:p>
        </p:txBody>
      </p:sp>
      <p:sp>
        <p:nvSpPr>
          <p:cNvPr id="150531" name="Slide Number Placeholder 3"/>
          <p:cNvSpPr>
            <a:spLocks noGrp="1"/>
          </p:cNvSpPr>
          <p:nvPr>
            <p:ph type="sldNum" sz="quarter" idx="5"/>
          </p:nvPr>
        </p:nvSpPr>
        <p:spPr>
          <a:noFill/>
        </p:spPr>
        <p:txBody>
          <a:bodyPr/>
          <a:lstStyle/>
          <a:p>
            <a:fld id="{2646258F-0908-40E9-BBB2-8875E75B3281}" type="slidenum">
              <a:rPr lang="en-US" smtClean="0">
                <a:cs typeface="Arial" charset="0"/>
              </a:rPr>
              <a:pPr/>
              <a:t>13</a:t>
            </a:fld>
            <a:endParaRPr lang="en-US" smtClean="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2"/>
          <p:cNvSpPr>
            <a:spLocks noGrp="1" noRot="1" noChangeAspect="1" noChangeArrowheads="1" noTextEdit="1"/>
          </p:cNvSpPr>
          <p:nvPr>
            <p:ph type="sldImg"/>
          </p:nvPr>
        </p:nvSpPr>
        <p:spPr>
          <a:xfrm>
            <a:off x="917575" y="744538"/>
            <a:ext cx="4962525" cy="3722687"/>
          </a:xfrm>
          <a:ln/>
        </p:spPr>
      </p:sp>
      <p:sp>
        <p:nvSpPr>
          <p:cNvPr id="168962" name="Rectangle 3"/>
          <p:cNvSpPr>
            <a:spLocks noGrp="1" noChangeArrowheads="1"/>
          </p:cNvSpPr>
          <p:nvPr>
            <p:ph type="body" idx="1"/>
          </p:nvPr>
        </p:nvSpPr>
        <p:spPr>
          <a:noFill/>
          <a:ln/>
        </p:spPr>
        <p:txBody>
          <a:bodyPr/>
          <a:lstStyle/>
          <a:p>
            <a:pPr eaLnBrk="1" hangingPunct="1">
              <a:lnSpc>
                <a:spcPct val="80000"/>
              </a:lnSpc>
            </a:pPr>
            <a:r>
              <a:rPr lang="en-GB" sz="900" b="1" smtClean="0"/>
              <a:t>The  colour shows a difference between the two sets of principles.  Those in green are content oriented while those in white are process oriented.</a:t>
            </a:r>
          </a:p>
          <a:p>
            <a:pPr eaLnBrk="1" hangingPunct="1">
              <a:lnSpc>
                <a:spcPct val="80000"/>
              </a:lnSpc>
            </a:pPr>
            <a:endParaRPr lang="en-GB" sz="900" b="1" smtClean="0"/>
          </a:p>
          <a:p>
            <a:pPr eaLnBrk="1" hangingPunct="1">
              <a:lnSpc>
                <a:spcPct val="80000"/>
              </a:lnSpc>
            </a:pPr>
            <a:r>
              <a:rPr lang="en-GB" sz="900" b="1" smtClean="0"/>
              <a:t>Tip for presenter. HR Principles will be treated in more detailed through a separate presentation. This is to provide quick understanding of definitions</a:t>
            </a:r>
          </a:p>
          <a:p>
            <a:pPr eaLnBrk="1" hangingPunct="1">
              <a:lnSpc>
                <a:spcPct val="80000"/>
              </a:lnSpc>
            </a:pPr>
            <a:r>
              <a:rPr lang="en-GB" sz="900" b="1" smtClean="0"/>
              <a:t>Universality and inalienability:  </a:t>
            </a:r>
            <a:r>
              <a:rPr lang="en-GB" sz="900" smtClean="0"/>
              <a:t>Human rights are universal and inalienable. Every man, woman or child everywhere in the world are holders of human rights by virtue of being human. The human person in whom they inhere cannot voluntarily give them up. Nor can others take them away from him or her. Article 1 of the UDHR, “All human beings are born free and equal in dignity and rights.” Universality also refers to the obligation of every State to respect and protect the human rights in international instruments. These rights form a core minimum standard to be observed by every State.</a:t>
            </a:r>
          </a:p>
          <a:p>
            <a:pPr eaLnBrk="1" hangingPunct="1">
              <a:lnSpc>
                <a:spcPct val="80000"/>
              </a:lnSpc>
            </a:pPr>
            <a:r>
              <a:rPr lang="en-GB" sz="900" b="1" smtClean="0"/>
              <a:t>Indivisibility: </a:t>
            </a:r>
            <a:r>
              <a:rPr lang="en-GB" sz="900" smtClean="0"/>
              <a:t>Human rights are indivisible. Whether of a civil, cultural, economic, political or social nature, they are </a:t>
            </a:r>
            <a:r>
              <a:rPr lang="en-GB" sz="900" b="1" smtClean="0"/>
              <a:t>all </a:t>
            </a:r>
            <a:r>
              <a:rPr lang="en-GB" sz="900" smtClean="0"/>
              <a:t>inherent to the dignity of every human person.  Consequently, they all have equal status as rights, and cannot be ranked</a:t>
            </a:r>
          </a:p>
          <a:p>
            <a:pPr eaLnBrk="1" hangingPunct="1">
              <a:lnSpc>
                <a:spcPct val="80000"/>
              </a:lnSpc>
            </a:pPr>
            <a:r>
              <a:rPr lang="en-GB" sz="900" b="1" smtClean="0"/>
              <a:t>Inter-dependence and Inter-relatedness: </a:t>
            </a:r>
            <a:r>
              <a:rPr lang="en-GB" sz="900" smtClean="0"/>
              <a:t>The realization of one right often depends, wholly or in part, upon the realization of others. For instance, realization of the right to health may depend, in certain circumstances, on realization of the right to education, the right to information, the right to food and nutrition, the right to safe water and sanitation  etc. A malnourished girl is unable to perform in school and to benefit from an education that will enable her to participate in civil society and in the democratic process. </a:t>
            </a:r>
          </a:p>
          <a:p>
            <a:pPr eaLnBrk="1" hangingPunct="1">
              <a:lnSpc>
                <a:spcPct val="80000"/>
              </a:lnSpc>
            </a:pPr>
            <a:r>
              <a:rPr lang="en-GB" sz="900" b="1" smtClean="0"/>
              <a:t>Equality and Non-discrimination</a:t>
            </a:r>
            <a:r>
              <a:rPr lang="en-GB" sz="900" b="1" i="1" smtClean="0"/>
              <a:t>:  </a:t>
            </a:r>
            <a:r>
              <a:rPr lang="en-GB" sz="900" smtClean="0"/>
              <a:t>All individuals are equal as human beings and by virtue of the inherent dignity of each human person. All human beings are entitled to their human rights without discrimination of any kind, such as race, colour, sex, age, language, religion, political or other opinion, national or social origin, disability, property, birth or other status as established by the human rights treaties and further interpreted by the human rights treaty bodies. For this reason, the advancement of the human rights of both men and women on the basis of equality is an absolute requirement of international human rights law. </a:t>
            </a:r>
          </a:p>
          <a:p>
            <a:pPr eaLnBrk="1" hangingPunct="1">
              <a:lnSpc>
                <a:spcPct val="80000"/>
              </a:lnSpc>
            </a:pPr>
            <a:r>
              <a:rPr lang="en-GB" sz="900" b="1" smtClean="0"/>
              <a:t>Participation and Inclusion: </a:t>
            </a:r>
            <a:r>
              <a:rPr lang="en-GB" sz="900" smtClean="0"/>
              <a:t>Every person and all peoples are entitled to active, free and meaningful participation in, contribution to, and enjoyment of civil, economic, social, cultural and political development in which human rights and fundamental freedoms can be realized.</a:t>
            </a:r>
            <a:r>
              <a:rPr lang="en-US" sz="900" smtClean="0"/>
              <a:t> </a:t>
            </a:r>
          </a:p>
          <a:p>
            <a:pPr eaLnBrk="1" hangingPunct="1">
              <a:lnSpc>
                <a:spcPct val="80000"/>
              </a:lnSpc>
            </a:pPr>
            <a:r>
              <a:rPr lang="en-GB" sz="900" b="1" smtClean="0"/>
              <a:t>Accountability and Rule of Law</a:t>
            </a:r>
            <a:r>
              <a:rPr lang="en-GB" sz="900" b="1" i="1" smtClean="0"/>
              <a:t>:</a:t>
            </a:r>
            <a:r>
              <a:rPr lang="en-GB" sz="900" b="1" smtClean="0"/>
              <a:t> </a:t>
            </a:r>
            <a:r>
              <a:rPr lang="en-GB" sz="900" smtClean="0"/>
              <a:t>States and other duty-bearers are answerable for the observance of human rights. In this regard, they have to comply with the legal norms and standards enshrined in human rights instruments. Where they fail to do so, aggrieved rights-holders are entitled to institute proceedings for appropriate redress</a:t>
            </a:r>
          </a:p>
          <a:p>
            <a:pPr eaLnBrk="1" hangingPunct="1">
              <a:lnSpc>
                <a:spcPct val="80000"/>
              </a:lnSpc>
            </a:pPr>
            <a:endParaRPr lang="en-US" sz="9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Slide Image Placeholder 1"/>
          <p:cNvSpPr>
            <a:spLocks noGrp="1" noRot="1" noChangeAspect="1" noTextEdit="1"/>
          </p:cNvSpPr>
          <p:nvPr>
            <p:ph type="sldImg"/>
          </p:nvPr>
        </p:nvSpPr>
        <p:spPr>
          <a:xfrm>
            <a:off x="915988" y="744538"/>
            <a:ext cx="4964112" cy="3722687"/>
          </a:xfrm>
          <a:ln/>
        </p:spPr>
      </p:sp>
      <p:sp>
        <p:nvSpPr>
          <p:cNvPr id="171010"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171011"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F55803AC-68E0-4F41-9019-621D984042AF}" type="slidenum">
              <a:rPr lang="en-GB" sz="1200">
                <a:latin typeface="Times New Roman" pitchFamily="18" charset="0"/>
              </a:rPr>
              <a:pPr algn="r"/>
              <a:t>16</a:t>
            </a:fld>
            <a:endParaRPr lang="en-GB" sz="120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noTextEdit="1"/>
          </p:cNvSpPr>
          <p:nvPr>
            <p:ph type="sldImg"/>
          </p:nvPr>
        </p:nvSpPr>
        <p:spPr>
          <a:xfrm>
            <a:off x="915988" y="744538"/>
            <a:ext cx="4964112" cy="3722687"/>
          </a:xfrm>
          <a:ln/>
        </p:spPr>
      </p:sp>
      <p:sp>
        <p:nvSpPr>
          <p:cNvPr id="102402"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10240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2CA9E979-0748-424C-AEEF-0FBBB22954D3}" type="slidenum">
              <a:rPr lang="en-GB" sz="1200">
                <a:latin typeface="Times New Roman" pitchFamily="18" charset="0"/>
              </a:rPr>
              <a:pPr algn="r"/>
              <a:t>2</a:t>
            </a:fld>
            <a:endParaRPr lang="en-GB" sz="120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37B54BDF-8F85-4A6F-A0B0-31E3B815BA1D}" type="slidenum">
              <a:rPr lang="en-US" sz="1200">
                <a:ea typeface="ＭＳ Ｐゴシック" pitchFamily="34" charset="-128"/>
              </a:rPr>
              <a:pPr algn="r"/>
              <a:t>3</a:t>
            </a:fld>
            <a:endParaRPr lang="en-US" sz="1200">
              <a:ea typeface="ＭＳ Ｐゴシック" pitchFamily="34" charset="-128"/>
            </a:endParaRPr>
          </a:p>
        </p:txBody>
      </p:sp>
      <p:sp>
        <p:nvSpPr>
          <p:cNvPr id="122882" name="Rectangle 2"/>
          <p:cNvSpPr>
            <a:spLocks noGrp="1" noRot="1" noChangeAspect="1" noChangeArrowheads="1" noTextEdit="1"/>
          </p:cNvSpPr>
          <p:nvPr>
            <p:ph type="sldImg"/>
          </p:nvPr>
        </p:nvSpPr>
        <p:spPr>
          <a:xfrm>
            <a:off x="915988" y="744538"/>
            <a:ext cx="4964112" cy="3722687"/>
          </a:xfrm>
          <a:ln/>
        </p:spPr>
      </p:sp>
      <p:sp>
        <p:nvSpPr>
          <p:cNvPr id="122883" name="Rectangle 3"/>
          <p:cNvSpPr>
            <a:spLocks noGrp="1" noChangeArrowheads="1"/>
          </p:cNvSpPr>
          <p:nvPr>
            <p:ph type="body" idx="1"/>
          </p:nvPr>
        </p:nvSpPr>
        <p:spPr>
          <a:xfrm>
            <a:off x="906463" y="4714875"/>
            <a:ext cx="4984750" cy="4865688"/>
          </a:xfrm>
          <a:solidFill>
            <a:srgbClr val="FFFFFF"/>
          </a:solidFill>
          <a:ln/>
        </p:spPr>
        <p:txBody>
          <a:bodyPr lIns="89730" tIns="44865" rIns="89730" bIns="44865"/>
          <a:lstStyle/>
          <a:p>
            <a:pPr marL="228600" indent="-228600" eaLnBrk="1" hangingPunct="1">
              <a:buFont typeface="Calibri" pitchFamily="34" charset="0"/>
              <a:buAutoNum type="arabicPeriod"/>
            </a:pPr>
            <a:r>
              <a:rPr lang="en-GB" sz="1000" dirty="0" smtClean="0">
                <a:ea typeface="ＭＳ Ｐゴシック" pitchFamily="34" charset="-128"/>
                <a:cs typeface="Arial" charset="0"/>
              </a:rPr>
              <a:t>Monitoring and evaluation of activities are essential for tracking whether activities are being carried out as planned and whether they are having the anticipated impact. A coherent and coordinated monitoring and evaluation system can ensure that:</a:t>
            </a:r>
          </a:p>
          <a:p>
            <a:pPr marL="685800" lvl="1" indent="-228600" eaLnBrk="1" hangingPunct="1">
              <a:buFontTx/>
              <a:buChar char="•"/>
            </a:pPr>
            <a:r>
              <a:rPr lang="en-GB" sz="1000" dirty="0" smtClean="0">
                <a:ea typeface="ＭＳ Ｐゴシック" pitchFamily="34" charset="-128"/>
                <a:cs typeface="Arial" charset="0"/>
              </a:rPr>
              <a:t>relevant, timely and accurate data are made available to programme leaders and managers at each level of the programme;</a:t>
            </a:r>
          </a:p>
          <a:p>
            <a:pPr marL="685800" lvl="1" indent="-228600" eaLnBrk="1" hangingPunct="1">
              <a:buFontTx/>
              <a:buChar char="•"/>
            </a:pPr>
            <a:r>
              <a:rPr lang="en-GB" sz="1000" dirty="0" smtClean="0">
                <a:ea typeface="ＭＳ Ｐゴシック" pitchFamily="34" charset="-128"/>
                <a:cs typeface="Arial" charset="0"/>
              </a:rPr>
              <a:t>selected quality data are reported to national programme leaders; and</a:t>
            </a:r>
          </a:p>
          <a:p>
            <a:pPr marL="685800" lvl="1" indent="-228600" eaLnBrk="1" hangingPunct="1">
              <a:buFontTx/>
              <a:buChar char="•"/>
            </a:pPr>
            <a:r>
              <a:rPr lang="en-GB" sz="1000" dirty="0" smtClean="0">
                <a:ea typeface="ＭＳ Ｐゴシック" pitchFamily="34" charset="-128"/>
                <a:cs typeface="Arial" charset="0"/>
              </a:rPr>
              <a:t>the national programme is able to meet donor and international reporting requirements.</a:t>
            </a:r>
          </a:p>
          <a:p>
            <a:pPr marL="228600" indent="-228600" eaLnBrk="1" hangingPunct="1">
              <a:buFont typeface="Calibri" pitchFamily="34" charset="0"/>
              <a:buAutoNum type="arabicPeriod"/>
            </a:pPr>
            <a:r>
              <a:rPr lang="en-GB" sz="1000" dirty="0" smtClean="0">
                <a:ea typeface="ＭＳ Ｐゴシック" pitchFamily="34" charset="-128"/>
                <a:cs typeface="Arial" charset="0"/>
              </a:rPr>
              <a:t>A comprehensive monitoring and evaluation plan sensitive to human rights concerns will address process, outcome and impact data as a means of assessing programme progress and effectiveness. A </a:t>
            </a:r>
            <a:r>
              <a:rPr lang="en-GB" sz="1000" b="1" dirty="0" smtClean="0">
                <a:ea typeface="ＭＳ Ｐゴシック" pitchFamily="34" charset="-128"/>
                <a:cs typeface="Arial" charset="0"/>
              </a:rPr>
              <a:t>human rights-based monitoring and evaluation plan will also be culturally sensitive,</a:t>
            </a:r>
            <a:r>
              <a:rPr lang="en-GB" sz="1000" dirty="0" smtClean="0">
                <a:ea typeface="ＭＳ Ｐゴシック" pitchFamily="34" charset="-128"/>
                <a:cs typeface="Arial" charset="0"/>
              </a:rPr>
              <a:t> because it requires some introspection on your part as to how and why you are supporting this national programme and whether it is an appropriate programme for the context in which you are working. Continuous monitoring and evaluation can help you determine if the programme is taking on the cultural nuances that may be necessary in order to ensure success in the long term.</a:t>
            </a:r>
            <a:endParaRPr lang="en-US" sz="1000" dirty="0" smtClean="0">
              <a:ea typeface="ＭＳ Ｐゴシック" pitchFamily="34" charset="-128"/>
              <a:cs typeface="Arial" charset="0"/>
            </a:endParaRPr>
          </a:p>
          <a:p>
            <a:pPr marL="228600" indent="-228600" eaLnBrk="1" hangingPunct="1">
              <a:buFont typeface="Calibri" pitchFamily="34" charset="0"/>
              <a:buAutoNum type="arabicPeriod"/>
            </a:pPr>
            <a:r>
              <a:rPr lang="en-GB" sz="1000" dirty="0" smtClean="0">
                <a:ea typeface="ＭＳ Ｐゴシック" pitchFamily="34" charset="-128"/>
                <a:cs typeface="Arial" charset="0"/>
              </a:rPr>
              <a:t>Why does a HRBA focus so much on </a:t>
            </a:r>
            <a:r>
              <a:rPr lang="en-GB" sz="1000" i="1" dirty="0" smtClean="0">
                <a:ea typeface="ＭＳ Ｐゴシック" pitchFamily="34" charset="-128"/>
                <a:cs typeface="Arial" charset="0"/>
              </a:rPr>
              <a:t>process</a:t>
            </a:r>
            <a:r>
              <a:rPr lang="en-GB" sz="1000" dirty="0" smtClean="0">
                <a:ea typeface="ＭＳ Ｐゴシック" pitchFamily="34" charset="-128"/>
                <a:cs typeface="Arial" charset="0"/>
              </a:rPr>
              <a:t>?</a:t>
            </a:r>
          </a:p>
          <a:p>
            <a:pPr marL="685800" lvl="1" indent="-228600" eaLnBrk="1" hangingPunct="1">
              <a:buFontTx/>
              <a:buChar char="•"/>
            </a:pPr>
            <a:r>
              <a:rPr lang="en-GB" sz="1000" dirty="0" smtClean="0">
                <a:ea typeface="ＭＳ Ｐゴシック" pitchFamily="34" charset="-128"/>
                <a:cs typeface="Arial" charset="0"/>
              </a:rPr>
              <a:t>because it helps to ensure that the most marginalized people are getting involved and contributing to the programme;</a:t>
            </a:r>
          </a:p>
          <a:p>
            <a:pPr marL="685800" lvl="1" indent="-228600" eaLnBrk="1" hangingPunct="1">
              <a:buFontTx/>
              <a:buChar char="•"/>
            </a:pPr>
            <a:r>
              <a:rPr lang="en-GB" sz="1000" dirty="0" smtClean="0">
                <a:ea typeface="ＭＳ Ｐゴシック" pitchFamily="34" charset="-128"/>
                <a:cs typeface="Arial" charset="0"/>
              </a:rPr>
              <a:t>because  in development, the effectiveness of a programme is seen not only in its outputs, but also in its processes;</a:t>
            </a:r>
          </a:p>
          <a:p>
            <a:pPr marL="685800" lvl="1" indent="-228600" eaLnBrk="1" hangingPunct="1">
              <a:buFontTx/>
              <a:buChar char="•"/>
            </a:pPr>
            <a:r>
              <a:rPr lang="en-GB" sz="1000" dirty="0" smtClean="0">
                <a:ea typeface="ＭＳ Ｐゴシック" pitchFamily="34" charset="-128"/>
                <a:cs typeface="Arial" charset="0"/>
              </a:rPr>
              <a:t>because the final outcomes of a programme as it relates to realization of human rights may only be visible in the long term, a good way of checking the effectiveness of the programme is to ensure the process is human rights-friendly.</a:t>
            </a:r>
          </a:p>
          <a:p>
            <a:pPr marL="685800" lvl="1" indent="-228600" eaLnBrk="1" hangingPunct="1">
              <a:buFontTx/>
              <a:buChar char="•"/>
            </a:pPr>
            <a:r>
              <a:rPr lang="en-US" sz="1000" dirty="0" smtClean="0">
                <a:ea typeface="ＭＳ Ｐゴシック" pitchFamily="34" charset="-128"/>
              </a:rPr>
              <a:t>Process </a:t>
            </a:r>
            <a:r>
              <a:rPr lang="en-US" sz="1000" dirty="0">
                <a:ea typeface="ＭＳ Ｐゴシック" pitchFamily="34" charset="-128"/>
              </a:rPr>
              <a:t>monitoring</a:t>
            </a:r>
          </a:p>
          <a:p>
            <a:pPr lvl="1" eaLnBrk="1" hangingPunct="1">
              <a:lnSpc>
                <a:spcPct val="90000"/>
              </a:lnSpc>
            </a:pPr>
            <a:r>
              <a:rPr lang="en-US" sz="1000" dirty="0">
                <a:ea typeface="ＭＳ Ｐゴシック" pitchFamily="34" charset="-128"/>
              </a:rPr>
              <a:t>Checks that vulnerable groups are involved in </a:t>
            </a:r>
            <a:r>
              <a:rPr lang="en-US" sz="1000" dirty="0" err="1">
                <a:ea typeface="ＭＳ Ｐゴシック" pitchFamily="34" charset="-128"/>
              </a:rPr>
              <a:t>programme</a:t>
            </a:r>
            <a:r>
              <a:rPr lang="en-US" sz="1000" dirty="0">
                <a:ea typeface="ＭＳ Ｐゴシック" pitchFamily="34" charset="-128"/>
              </a:rPr>
              <a:t> implementation and benefit equally from </a:t>
            </a:r>
            <a:r>
              <a:rPr lang="en-US" sz="1000" dirty="0" err="1">
                <a:ea typeface="ＭＳ Ｐゴシック" pitchFamily="34" charset="-128"/>
              </a:rPr>
              <a:t>programme</a:t>
            </a:r>
            <a:r>
              <a:rPr lang="en-US" sz="1000" dirty="0">
                <a:ea typeface="ＭＳ Ｐゴシック" pitchFamily="34" charset="-128"/>
              </a:rPr>
              <a:t> results</a:t>
            </a:r>
          </a:p>
          <a:p>
            <a:pPr lvl="1" eaLnBrk="1" hangingPunct="1">
              <a:lnSpc>
                <a:spcPct val="90000"/>
              </a:lnSpc>
            </a:pPr>
            <a:r>
              <a:rPr lang="en-US" sz="1000" dirty="0">
                <a:ea typeface="ＭＳ Ｐゴシック" pitchFamily="34" charset="-128"/>
              </a:rPr>
              <a:t>Ensures that intended beneficiaries are able to participate freely in monitoring and reporting processes</a:t>
            </a:r>
          </a:p>
          <a:p>
            <a:pPr eaLnBrk="1" hangingPunct="1"/>
            <a:endParaRPr lang="en-GB" dirty="0" smtClean="0">
              <a:ea typeface="ＭＳ Ｐゴシック" pitchFamily="34" charset="-128"/>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Slide Image Placeholder 1"/>
          <p:cNvSpPr>
            <a:spLocks noGrp="1" noRot="1" noChangeAspect="1" noTextEdit="1"/>
          </p:cNvSpPr>
          <p:nvPr>
            <p:ph type="sldImg"/>
          </p:nvPr>
        </p:nvSpPr>
        <p:spPr>
          <a:xfrm>
            <a:off x="915988" y="744538"/>
            <a:ext cx="4964112" cy="3722687"/>
          </a:xfrm>
          <a:ln/>
        </p:spPr>
      </p:sp>
      <p:sp>
        <p:nvSpPr>
          <p:cNvPr id="126978" name="Notes Placeholder 2"/>
          <p:cNvSpPr>
            <a:spLocks noGrp="1"/>
          </p:cNvSpPr>
          <p:nvPr>
            <p:ph type="body" idx="1"/>
          </p:nvPr>
        </p:nvSpPr>
        <p:spPr>
          <a:xfrm>
            <a:off x="906463" y="4714875"/>
            <a:ext cx="4984750" cy="4467225"/>
          </a:xfrm>
          <a:noFill/>
          <a:ln/>
        </p:spPr>
        <p:txBody>
          <a:bodyPr/>
          <a:lstStyle/>
          <a:p>
            <a:pPr marL="228600" indent="-228600" eaLnBrk="1" hangingPunct="1">
              <a:buFont typeface="Calibri" pitchFamily="34" charset="0"/>
              <a:buAutoNum type="arabicPeriod"/>
            </a:pPr>
            <a:r>
              <a:rPr lang="en-GB" sz="800" smtClean="0">
                <a:ea typeface="ＭＳ Ｐゴシック" pitchFamily="34" charset="-128"/>
              </a:rPr>
              <a:t>A HRBA gives importance not only to the intended </a:t>
            </a:r>
            <a:r>
              <a:rPr lang="en-GB" sz="800" u="sng" smtClean="0">
                <a:ea typeface="ＭＳ Ｐゴシック" pitchFamily="34" charset="-128"/>
              </a:rPr>
              <a:t>results</a:t>
            </a:r>
            <a:r>
              <a:rPr lang="en-GB" sz="800" smtClean="0">
                <a:ea typeface="ＭＳ Ｐゴシック" pitchFamily="34" charset="-128"/>
              </a:rPr>
              <a:t> of a programme, but also to the </a:t>
            </a:r>
            <a:r>
              <a:rPr lang="en-GB" sz="800" u="sng" smtClean="0">
                <a:ea typeface="ＭＳ Ｐゴシック" pitchFamily="34" charset="-128"/>
              </a:rPr>
              <a:t>processes</a:t>
            </a:r>
            <a:r>
              <a:rPr lang="en-GB" sz="800" smtClean="0">
                <a:ea typeface="ＭＳ Ｐゴシック" pitchFamily="34" charset="-128"/>
              </a:rPr>
              <a:t> by which the programme is implemented. Therefore, a HRBA and RBM call for monitoring </a:t>
            </a:r>
            <a:r>
              <a:rPr lang="en-GB" sz="800" b="1" smtClean="0">
                <a:ea typeface="ＭＳ Ｐゴシック" pitchFamily="34" charset="-128"/>
              </a:rPr>
              <a:t>the implementation process as well as the outputs. Ideally, a HRBA should be implemented when measuring outcomes and impacts as well - although understandably, these are much harder to measure.</a:t>
            </a:r>
            <a:endParaRPr lang="en-GB" sz="800" smtClean="0">
              <a:ea typeface="ＭＳ Ｐゴシック" pitchFamily="34" charset="-128"/>
            </a:endParaRPr>
          </a:p>
          <a:p>
            <a:pPr marL="228600" indent="-228600" eaLnBrk="1" hangingPunct="1"/>
            <a:endParaRPr lang="en-US" sz="800" smtClean="0">
              <a:ea typeface="ＭＳ Ｐゴシック" pitchFamily="34" charset="-128"/>
            </a:endParaRPr>
          </a:p>
          <a:p>
            <a:pPr lvl="1" eaLnBrk="1" hangingPunct="1">
              <a:lnSpc>
                <a:spcPct val="80000"/>
              </a:lnSpc>
            </a:pPr>
            <a:endParaRPr lang="en-US" sz="800" smtClean="0">
              <a:solidFill>
                <a:schemeClr val="folHlink"/>
              </a:solidFill>
              <a:ea typeface="ＭＳ Ｐゴシック" pitchFamily="34" charset="-128"/>
            </a:endParaRPr>
          </a:p>
          <a:p>
            <a:pPr marL="228600" indent="-228600" eaLnBrk="1" hangingPunct="1">
              <a:lnSpc>
                <a:spcPct val="90000"/>
              </a:lnSpc>
            </a:pPr>
            <a:endParaRPr lang="en-US" smtClean="0">
              <a:ea typeface="ＭＳ Ｐゴシック" pitchFamily="34" charset="-128"/>
            </a:endParaRPr>
          </a:p>
        </p:txBody>
      </p:sp>
      <p:sp>
        <p:nvSpPr>
          <p:cNvPr id="12697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1A785034-ED43-4B83-9CC0-12D928BDCF42}" type="slidenum">
              <a:rPr lang="en-US" sz="1200">
                <a:ea typeface="ＭＳ Ｐゴシック" pitchFamily="34" charset="-128"/>
              </a:rPr>
              <a:pPr algn="r"/>
              <a:t>4</a:t>
            </a:fld>
            <a:endParaRPr lang="en-US" sz="120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Rot="1" noChangeAspect="1" noChangeArrowheads="1" noTextEdit="1"/>
          </p:cNvSpPr>
          <p:nvPr>
            <p:ph type="sldImg"/>
          </p:nvPr>
        </p:nvSpPr>
        <p:spPr>
          <a:xfrm>
            <a:off x="915988" y="744538"/>
            <a:ext cx="4964112" cy="3722687"/>
          </a:xfrm>
          <a:ln/>
        </p:spPr>
      </p:sp>
      <p:sp>
        <p:nvSpPr>
          <p:cNvPr id="129026" name="Rectangle 3"/>
          <p:cNvSpPr>
            <a:spLocks noGrp="1" noChangeArrowheads="1"/>
          </p:cNvSpPr>
          <p:nvPr>
            <p:ph type="body" idx="1"/>
          </p:nvPr>
        </p:nvSpPr>
        <p:spPr>
          <a:xfrm>
            <a:off x="906463" y="4714875"/>
            <a:ext cx="4984750" cy="4467225"/>
          </a:xfrm>
          <a:noFill/>
          <a:ln/>
        </p:spPr>
        <p:txBody>
          <a:bodyPr/>
          <a:lstStyle/>
          <a:p>
            <a:pPr marL="228600" indent="-228600" eaLnBrk="1" hangingPunct="1">
              <a:buFont typeface="Calibri" pitchFamily="34" charset="0"/>
              <a:buAutoNum type="arabicPeriod"/>
            </a:pPr>
            <a:r>
              <a:rPr lang="en-GB" sz="800" i="1" smtClean="0">
                <a:ea typeface="ＭＳ Ｐゴシック" pitchFamily="34" charset="-128"/>
              </a:rPr>
              <a:t>Who to involve?</a:t>
            </a:r>
          </a:p>
          <a:p>
            <a:pPr marL="228600" indent="-228600" eaLnBrk="1" hangingPunct="1">
              <a:buFont typeface="Calibri" pitchFamily="34" charset="0"/>
              <a:buAutoNum type="arabicPeriod"/>
            </a:pPr>
            <a:r>
              <a:rPr lang="en-GB" sz="800" smtClean="0">
                <a:ea typeface="ＭＳ Ｐゴシック" pitchFamily="34" charset="-128"/>
              </a:rPr>
              <a:t>This refers to the principle of participation. A HRBA calls for ensuring that both rights-holders and duty-bearers are involved in monitoring and evaluation, as well as individuals or groups, such as NGOs, who are external to the project and can give an objective perspective. Reaching disadvantaged groups may require partnering with local groups or adopting specific techniques for reaching the marginalized and excluded. All of these stakeholders should be actively involved in the processes of monitoring and evaluation; they should also be part of workshops where the findings of such work are disseminated.</a:t>
            </a:r>
          </a:p>
          <a:p>
            <a:pPr marL="228600" indent="-228600" eaLnBrk="1" hangingPunct="1"/>
            <a:endParaRPr lang="en-US" sz="800"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noRot="1" noChangeAspect="1" noChangeArrowheads="1" noTextEdit="1"/>
          </p:cNvSpPr>
          <p:nvPr>
            <p:ph type="sldImg"/>
          </p:nvPr>
        </p:nvSpPr>
        <p:spPr>
          <a:xfrm>
            <a:off x="915988" y="744538"/>
            <a:ext cx="4964112" cy="3722687"/>
          </a:xfrm>
          <a:ln/>
        </p:spPr>
      </p:sp>
      <p:sp>
        <p:nvSpPr>
          <p:cNvPr id="131074" name="Rectangle 3"/>
          <p:cNvSpPr>
            <a:spLocks noGrp="1" noChangeArrowheads="1"/>
          </p:cNvSpPr>
          <p:nvPr>
            <p:ph type="body" idx="1"/>
          </p:nvPr>
        </p:nvSpPr>
        <p:spPr>
          <a:xfrm>
            <a:off x="906463" y="4714875"/>
            <a:ext cx="4984750" cy="4467225"/>
          </a:xfrm>
          <a:noFill/>
          <a:ln/>
        </p:spPr>
        <p:txBody>
          <a:bodyPr/>
          <a:lstStyle/>
          <a:p>
            <a:pPr marL="228600" indent="-228600" eaLnBrk="1" hangingPunct="1">
              <a:buFont typeface="Calibri" pitchFamily="34" charset="0"/>
              <a:buAutoNum type="arabicPeriod"/>
            </a:pPr>
            <a:r>
              <a:rPr lang="en-GB" sz="800" smtClean="0">
                <a:ea typeface="Batang" pitchFamily="18" charset="-127"/>
                <a:cs typeface="Arial" charset="0"/>
              </a:rPr>
              <a:t>The best indicators are those that are clear and simple. Examples of UNFPA indicators include some of the MDG indicators, such as ratios of girls to boys in primary, secondary and tertiary education; maternal mortality ratio; contraceptive prevalence rate; HIV prevalence rate; and so forth. Other UNFPA indicators, such as those used in programmes focusing on maternal mortality, include: </a:t>
            </a:r>
            <a:r>
              <a:rPr lang="en-GB" sz="800" smtClean="0">
                <a:ea typeface="ＭＳ Ｐゴシック" pitchFamily="34" charset="-128"/>
                <a:cs typeface="Arial" charset="0"/>
              </a:rPr>
              <a:t>proportion of all births in basic and comprehensive emergency obstetric care facilities; Caesarean sections as a proportion (%) of all births; obstetric case fatality rate; and amount of basic and comprehensive emergency obstetric care facilities available per population, etc.</a:t>
            </a:r>
          </a:p>
          <a:p>
            <a:pPr marL="228600" indent="-228600" eaLnBrk="1" hangingPunct="1">
              <a:buFont typeface="Calibri" pitchFamily="34" charset="0"/>
              <a:buAutoNum type="arabicPeriod"/>
            </a:pPr>
            <a:r>
              <a:rPr lang="en-GB" sz="800" smtClean="0">
                <a:ea typeface="ＭＳ Ｐゴシック" pitchFamily="34" charset="-128"/>
                <a:cs typeface="Arial" charset="0"/>
              </a:rPr>
              <a:t>Indicators should be chosen that capture the extent to which human rights have been incorporated into all stages of the programme (from the situation assessment and analysis to the monitoring and evaluation), and demonstrate how incorporating rights has contributed to overall programme effectiveness.</a:t>
            </a:r>
          </a:p>
          <a:p>
            <a:pPr marL="228600" indent="-228600" eaLnBrk="1" hangingPunct="1">
              <a:buFont typeface="Calibri" pitchFamily="34" charset="0"/>
              <a:buAutoNum type="arabicPeriod"/>
            </a:pPr>
            <a:r>
              <a:rPr lang="en-GB" sz="800" smtClean="0">
                <a:ea typeface="ＭＳ Ｐゴシック" pitchFamily="34" charset="-128"/>
                <a:cs typeface="Arial" charset="0"/>
              </a:rPr>
              <a:t>However, you must also ensure that your process of monitoring and evaluation is participatory, non-discriminatory, and open and transparent for the purposes of accountability.</a:t>
            </a:r>
            <a:endParaRPr lang="en-US" sz="800" smtClean="0">
              <a:ea typeface="ＭＳ Ｐゴシック" pitchFamily="34" charset="-128"/>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BE6ECA9F-14BE-414B-AF2F-38EB8BD6C942}" type="slidenum">
              <a:rPr lang="en-GB" sz="1200">
                <a:latin typeface="Times New Roman" pitchFamily="18" charset="0"/>
              </a:rPr>
              <a:pPr algn="r"/>
              <a:t>7</a:t>
            </a:fld>
            <a:endParaRPr lang="en-GB" sz="1200">
              <a:latin typeface="Times New Roman" pitchFamily="18" charset="0"/>
            </a:endParaRPr>
          </a:p>
        </p:txBody>
      </p:sp>
      <p:sp>
        <p:nvSpPr>
          <p:cNvPr id="133122" name="Rectangle 2"/>
          <p:cNvSpPr>
            <a:spLocks noGrp="1" noRot="1" noChangeAspect="1" noChangeArrowheads="1" noTextEdit="1"/>
          </p:cNvSpPr>
          <p:nvPr>
            <p:ph type="sldImg"/>
          </p:nvPr>
        </p:nvSpPr>
        <p:spPr>
          <a:xfrm>
            <a:off x="917575" y="744538"/>
            <a:ext cx="4962525" cy="3722687"/>
          </a:xfrm>
          <a:ln/>
        </p:spPr>
      </p:sp>
      <p:sp>
        <p:nvSpPr>
          <p:cNvPr id="13312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Slide Image Placeholder 1"/>
          <p:cNvSpPr>
            <a:spLocks noGrp="1" noRot="1" noChangeAspect="1"/>
          </p:cNvSpPr>
          <p:nvPr>
            <p:ph type="sldImg"/>
          </p:nvPr>
        </p:nvSpPr>
        <p:spPr>
          <a:xfrm>
            <a:off x="917575" y="744538"/>
            <a:ext cx="4962525" cy="3722687"/>
          </a:xfrm>
          <a:ln/>
        </p:spPr>
      </p:sp>
      <p:sp>
        <p:nvSpPr>
          <p:cNvPr id="137218" name="Notes Placeholder 2"/>
          <p:cNvSpPr>
            <a:spLocks noGrp="1"/>
          </p:cNvSpPr>
          <p:nvPr>
            <p:ph type="body" idx="1"/>
          </p:nvPr>
        </p:nvSpPr>
        <p:spPr>
          <a:noFill/>
          <a:ln/>
        </p:spPr>
        <p:txBody>
          <a:bodyPr/>
          <a:lstStyle/>
          <a:p>
            <a:pPr eaLnBrk="1" hangingPunct="1"/>
            <a:endParaRPr lang="en-GB" smtClean="0"/>
          </a:p>
        </p:txBody>
      </p:sp>
      <p:sp>
        <p:nvSpPr>
          <p:cNvPr id="137219" name="Slide Number Placeholder 3"/>
          <p:cNvSpPr>
            <a:spLocks noGrp="1"/>
          </p:cNvSpPr>
          <p:nvPr>
            <p:ph type="sldNum" sz="quarter" idx="5"/>
          </p:nvPr>
        </p:nvSpPr>
        <p:spPr>
          <a:noFill/>
        </p:spPr>
        <p:txBody>
          <a:bodyPr/>
          <a:lstStyle/>
          <a:p>
            <a:fld id="{4E46241B-830A-4155-93D5-BFC54C2F71EC}" type="slidenum">
              <a:rPr lang="en-US" smtClean="0">
                <a:cs typeface="Arial" charset="0"/>
              </a:rPr>
              <a:pPr/>
              <a:t>8</a:t>
            </a:fld>
            <a:endParaRPr lang="en-US" smtClean="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B0040B44-5B59-4B48-B21F-59F4EE28553B}" type="slidenum">
              <a:rPr lang="en-GB" sz="1200">
                <a:latin typeface="Times New Roman" pitchFamily="18" charset="0"/>
              </a:rPr>
              <a:pPr algn="r"/>
              <a:t>9</a:t>
            </a:fld>
            <a:endParaRPr lang="en-GB" sz="1200">
              <a:latin typeface="Times New Roman" pitchFamily="18" charset="0"/>
            </a:endParaRPr>
          </a:p>
        </p:txBody>
      </p:sp>
      <p:sp>
        <p:nvSpPr>
          <p:cNvPr id="139266" name="Rectangle 2"/>
          <p:cNvSpPr>
            <a:spLocks noGrp="1" noRot="1" noChangeAspect="1" noChangeArrowheads="1" noTextEdit="1"/>
          </p:cNvSpPr>
          <p:nvPr>
            <p:ph type="sldImg"/>
          </p:nvPr>
        </p:nvSpPr>
        <p:spPr>
          <a:xfrm>
            <a:off x="917575" y="744538"/>
            <a:ext cx="4962525" cy="3722687"/>
          </a:xfrm>
          <a:ln/>
        </p:spPr>
      </p:sp>
      <p:sp>
        <p:nvSpPr>
          <p:cNvPr id="139267" name="Rectangle 3"/>
          <p:cNvSpPr>
            <a:spLocks noGrp="1" noChangeArrowheads="1"/>
          </p:cNvSpPr>
          <p:nvPr>
            <p:ph type="body" idx="1"/>
          </p:nvPr>
        </p:nvSpPr>
        <p:spPr>
          <a:xfrm>
            <a:off x="906463" y="4714875"/>
            <a:ext cx="4984750" cy="4467225"/>
          </a:xfrm>
          <a:noFill/>
          <a:ln/>
        </p:spPr>
        <p:txBody>
          <a:bodyPr/>
          <a:lstStyle/>
          <a:p>
            <a:pPr eaLnBrk="1" hangingPunct="1">
              <a:lnSpc>
                <a:spcPct val="80000"/>
              </a:lnSpc>
            </a:pPr>
            <a:r>
              <a:rPr lang="en-US" sz="800" smtClean="0"/>
              <a:t>All indicators must be accompanied by baselines and targets. Without these, measurement of change over time is not possible. </a:t>
            </a:r>
          </a:p>
          <a:p>
            <a:pPr eaLnBrk="1" hangingPunct="1">
              <a:lnSpc>
                <a:spcPct val="80000"/>
              </a:lnSpc>
            </a:pPr>
            <a:endParaRPr lang="en-US" sz="800" b="1" smtClean="0"/>
          </a:p>
          <a:p>
            <a:pPr eaLnBrk="1" hangingPunct="1">
              <a:lnSpc>
                <a:spcPct val="80000"/>
              </a:lnSpc>
            </a:pPr>
            <a:r>
              <a:rPr lang="en-US" sz="800" b="1" smtClean="0"/>
              <a:t>Baselines</a:t>
            </a:r>
            <a:r>
              <a:rPr lang="en-US" sz="800" smtClean="0"/>
              <a:t> establish the value of the indicator at the beginning of the planning period</a:t>
            </a:r>
          </a:p>
          <a:p>
            <a:pPr eaLnBrk="1" hangingPunct="1">
              <a:lnSpc>
                <a:spcPct val="80000"/>
              </a:lnSpc>
            </a:pPr>
            <a:r>
              <a:rPr lang="en-US" sz="800" b="1" smtClean="0"/>
              <a:t>Targets</a:t>
            </a:r>
            <a:r>
              <a:rPr lang="en-US" sz="800" smtClean="0"/>
              <a:t> describe expected values upon completion of the plan</a:t>
            </a:r>
          </a:p>
          <a:p>
            <a:pPr eaLnBrk="1" hangingPunct="1">
              <a:lnSpc>
                <a:spcPct val="80000"/>
              </a:lnSpc>
            </a:pPr>
            <a:r>
              <a:rPr lang="en-US" sz="800" b="1" smtClean="0"/>
              <a:t>Performance monitoring</a:t>
            </a:r>
            <a:r>
              <a:rPr lang="en-US" sz="800" smtClean="0"/>
              <a:t> of the indicator tells us about actual achievement, compared to the original target</a:t>
            </a:r>
          </a:p>
          <a:p>
            <a:pPr eaLnBrk="1" hangingPunct="1"/>
            <a:endParaRPr lang="en-AU" sz="8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5F380FB6-6D9E-457D-9157-60F901E9FF91}" type="datetimeFigureOut">
              <a:rPr lang="en-GB"/>
              <a:pPr>
                <a:defRPr/>
              </a:pPr>
              <a:t>30/05/2011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91975F5-3E33-4468-9292-D4013F966AE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2CA00A9-4B4B-460E-B677-30D818C1AA5B}" type="datetimeFigureOut">
              <a:rPr lang="en-GB"/>
              <a:pPr>
                <a:defRPr/>
              </a:pPr>
              <a:t>30/05/2011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02ED1D6-2768-4D3B-A8A2-2E303B784963}"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5D58C0C-3D7D-4125-B0FC-972CF63615DD}" type="datetimeFigureOut">
              <a:rPr lang="en-GB"/>
              <a:pPr>
                <a:defRPr/>
              </a:pPr>
              <a:t>30/05/2011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A89C049-EF0D-4811-B5EF-C38BC1E49C8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7483A6F2-69BD-4D3E-A9EC-C9D9846DCEB0}" type="datetimeFigureOut">
              <a:rPr lang="en-GB"/>
              <a:pPr>
                <a:defRPr/>
              </a:pPr>
              <a:t>30/05/2011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E3D017F-B6ED-442B-A6D4-92906DA58B78}"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C6FC117-E992-4913-BCE8-811EBE6D7FC6}" type="datetimeFigureOut">
              <a:rPr lang="en-GB"/>
              <a:pPr>
                <a:defRPr/>
              </a:pPr>
              <a:t>30/05/2011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1375B25-49D6-47CC-9FD3-89D20B65BD4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6F209437-75F1-45E6-9454-5866B2A0245A}" type="datetimeFigureOut">
              <a:rPr lang="en-GB"/>
              <a:pPr>
                <a:defRPr/>
              </a:pPr>
              <a:t>30/05/2011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90DFDE9-FB16-468F-BE6C-36B515E0A6C9}"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8C58D5EF-0A7C-4C0E-BC95-1747453F7842}" type="datetimeFigureOut">
              <a:rPr lang="en-GB"/>
              <a:pPr>
                <a:defRPr/>
              </a:pPr>
              <a:t>30/05/2011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11BFFF45-6541-4200-B7FB-254936CFC85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DF4B8B2D-7348-4ADC-AB91-A388BC44A797}" type="datetimeFigureOut">
              <a:rPr lang="en-GB"/>
              <a:pPr>
                <a:defRPr/>
              </a:pPr>
              <a:t>30/05/2011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F9357D92-2DF0-4367-B088-2CBD67AEF400}"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fld id="{753BFF84-9B85-47B0-9BF0-474ADF426141}" type="datetimeFigureOut">
              <a:rPr lang="en-GB"/>
              <a:pPr>
                <a:defRPr/>
              </a:pPr>
              <a:t>30/05/2011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559FEA36-438A-4D4F-9DDA-923226232633}"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53F8763-80FA-43A1-AC71-AA13B602D09D}" type="datetimeFigureOut">
              <a:rPr lang="en-GB"/>
              <a:pPr>
                <a:defRPr/>
              </a:pPr>
              <a:t>30/05/2011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C6827EA-D886-4F0C-AA0F-F48AEF4D44B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896FAD3-EF24-4437-BE6F-A86AD417D419}" type="datetimeFigureOut">
              <a:rPr lang="en-GB"/>
              <a:pPr>
                <a:defRPr/>
              </a:pPr>
              <a:t>30/05/2011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C63D264-9207-4B2F-8EAB-5A15DB02E216}"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E146C40-9673-49A2-99C2-6366C5B64852}" type="datetimeFigureOut">
              <a:rPr lang="en-GB"/>
              <a:pPr>
                <a:defRPr/>
              </a:pPr>
              <a:t>30/05/2011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3170725-7921-480F-8D90-D093210444C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ctrTitle" idx="4294967295"/>
          </p:nvPr>
        </p:nvSpPr>
        <p:spPr>
          <a:xfrm>
            <a:off x="685800" y="1295400"/>
            <a:ext cx="7772400" cy="3070225"/>
          </a:xfrm>
        </p:spPr>
        <p:txBody>
          <a:bodyPr/>
          <a:lstStyle/>
          <a:p>
            <a:pPr eaLnBrk="1" hangingPunct="1">
              <a:defRPr/>
            </a:pPr>
            <a:r>
              <a:rPr lang="en-US" dirty="0" smtClean="0"/>
              <a:t>A Human Rights-Based Approach to Monitoring</a:t>
            </a:r>
            <a:r>
              <a:rPr lang="en-CA" dirty="0" smtClean="0">
                <a:effectLst>
                  <a:outerShdw blurRad="38100" dist="38100" dir="2700000" algn="tl">
                    <a:srgbClr val="C0C0C0"/>
                  </a:outerShdw>
                </a:effectLst>
              </a:rPr>
              <a:t> </a:t>
            </a:r>
            <a:br>
              <a:rPr lang="en-CA" dirty="0" smtClean="0">
                <a:effectLst>
                  <a:outerShdw blurRad="38100" dist="38100" dir="2700000" algn="tl">
                    <a:srgbClr val="C0C0C0"/>
                  </a:outerShdw>
                </a:effectLst>
              </a:rPr>
            </a:br>
            <a:r>
              <a:rPr lang="en-CA" dirty="0" smtClean="0">
                <a:effectLst>
                  <a:outerShdw blurRad="38100" dist="38100" dir="2700000" algn="tl">
                    <a:srgbClr val="C0C0C0"/>
                  </a:outerShdw>
                </a:effectLst>
              </a:rPr>
              <a:t/>
            </a:r>
            <a:br>
              <a:rPr lang="en-CA" dirty="0" smtClean="0">
                <a:effectLst>
                  <a:outerShdw blurRad="38100" dist="38100" dir="2700000" algn="tl">
                    <a:srgbClr val="C0C0C0"/>
                  </a:outerShdw>
                </a:effectLst>
              </a:rPr>
            </a:br>
            <a:r>
              <a:rPr lang="en-CA" sz="3600" b="1" dirty="0" smtClean="0"/>
              <a:t>Session 6 (cont.)</a:t>
            </a:r>
            <a:endParaRPr lang="en-CA" sz="3600" b="1" i="1" dirty="0" smtClean="0"/>
          </a:p>
        </p:txBody>
      </p:sp>
    </p:spTree>
    <p:extLst>
      <p:ext uri="{BB962C8B-B14F-4D97-AF65-F5344CB8AC3E}">
        <p14:creationId xmlns:p14="http://schemas.microsoft.com/office/powerpoint/2010/main" val="2394436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4"/>
          <p:cNvSpPr>
            <a:spLocks noGrp="1" noChangeArrowheads="1"/>
          </p:cNvSpPr>
          <p:nvPr>
            <p:ph type="title" idx="4294967295"/>
          </p:nvPr>
        </p:nvSpPr>
        <p:spPr/>
        <p:txBody>
          <a:bodyPr/>
          <a:lstStyle/>
          <a:p>
            <a:pPr eaLnBrk="1" hangingPunct="1"/>
            <a:r>
              <a:rPr lang="en-CA" sz="4000" b="1" smtClean="0"/>
              <a:t>Types of Indicators</a:t>
            </a:r>
          </a:p>
        </p:txBody>
      </p:sp>
      <p:sp>
        <p:nvSpPr>
          <p:cNvPr id="140290" name="Rectangle 3"/>
          <p:cNvSpPr>
            <a:spLocks noGrp="1" noChangeArrowheads="1"/>
          </p:cNvSpPr>
          <p:nvPr>
            <p:ph type="body" sz="half" idx="4294967295"/>
          </p:nvPr>
        </p:nvSpPr>
        <p:spPr>
          <a:xfrm>
            <a:off x="684213" y="1989138"/>
            <a:ext cx="3810000" cy="4114800"/>
          </a:xfrm>
        </p:spPr>
        <p:txBody>
          <a:bodyPr/>
          <a:lstStyle/>
          <a:p>
            <a:pPr eaLnBrk="1" hangingPunct="1">
              <a:buFont typeface="Arial" charset="0"/>
              <a:buNone/>
            </a:pPr>
            <a:r>
              <a:rPr lang="en-CA" sz="2800" smtClean="0"/>
              <a:t>Quantitative statistical measures:</a:t>
            </a:r>
          </a:p>
          <a:p>
            <a:pPr eaLnBrk="1" hangingPunct="1"/>
            <a:r>
              <a:rPr lang="en-CA" sz="2800" b="1" smtClean="0"/>
              <a:t>Number of</a:t>
            </a:r>
          </a:p>
          <a:p>
            <a:pPr eaLnBrk="1" hangingPunct="1"/>
            <a:r>
              <a:rPr lang="en-CA" sz="2800" b="1" smtClean="0"/>
              <a:t>Frequency of</a:t>
            </a:r>
          </a:p>
          <a:p>
            <a:pPr eaLnBrk="1" hangingPunct="1"/>
            <a:r>
              <a:rPr lang="en-CA" sz="2800" b="1" smtClean="0"/>
              <a:t>% of</a:t>
            </a:r>
          </a:p>
          <a:p>
            <a:pPr eaLnBrk="1" hangingPunct="1"/>
            <a:r>
              <a:rPr lang="en-CA" sz="2800" b="1" smtClean="0"/>
              <a:t>Ratio of</a:t>
            </a:r>
          </a:p>
          <a:p>
            <a:pPr eaLnBrk="1" hangingPunct="1"/>
            <a:r>
              <a:rPr lang="en-CA" sz="2800" b="1" smtClean="0"/>
              <a:t>Variance with</a:t>
            </a:r>
          </a:p>
        </p:txBody>
      </p:sp>
      <p:sp>
        <p:nvSpPr>
          <p:cNvPr id="140291" name="Rectangle 5"/>
          <p:cNvSpPr>
            <a:spLocks noGrp="1" noChangeArrowheads="1"/>
          </p:cNvSpPr>
          <p:nvPr>
            <p:ph type="body" sz="half" idx="4294967295"/>
          </p:nvPr>
        </p:nvSpPr>
        <p:spPr>
          <a:xfrm>
            <a:off x="4652963" y="1600200"/>
            <a:ext cx="4033837" cy="4525963"/>
          </a:xfrm>
        </p:spPr>
        <p:txBody>
          <a:bodyPr/>
          <a:lstStyle/>
          <a:p>
            <a:pPr eaLnBrk="1" hangingPunct="1">
              <a:buFont typeface="Arial" charset="0"/>
              <a:buNone/>
            </a:pPr>
            <a:r>
              <a:rPr lang="en-CA" sz="2800" smtClean="0"/>
              <a:t>Qualitative judgments or perceptions:</a:t>
            </a:r>
          </a:p>
          <a:p>
            <a:pPr eaLnBrk="1" hangingPunct="1"/>
            <a:r>
              <a:rPr lang="en-CA" sz="2800" b="1" smtClean="0"/>
              <a:t>Alignment with</a:t>
            </a:r>
          </a:p>
          <a:p>
            <a:pPr eaLnBrk="1" hangingPunct="1"/>
            <a:r>
              <a:rPr lang="en-CA" sz="2800" b="1" smtClean="0"/>
              <a:t>Presence of</a:t>
            </a:r>
          </a:p>
          <a:p>
            <a:pPr eaLnBrk="1" hangingPunct="1"/>
            <a:r>
              <a:rPr lang="en-CA" sz="2800" b="1" smtClean="0"/>
              <a:t>Quality of</a:t>
            </a:r>
          </a:p>
          <a:p>
            <a:pPr eaLnBrk="1" hangingPunct="1"/>
            <a:r>
              <a:rPr lang="en-CA" sz="2800" b="1" smtClean="0"/>
              <a:t>Extent of</a:t>
            </a:r>
          </a:p>
          <a:p>
            <a:pPr eaLnBrk="1" hangingPunct="1"/>
            <a:r>
              <a:rPr lang="en-CA" sz="2800" b="1" smtClean="0"/>
              <a:t>Level of</a:t>
            </a:r>
          </a:p>
          <a:p>
            <a:pPr eaLnBrk="1" hangingPunct="1"/>
            <a:endParaRPr lang="en-CA" sz="28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Rectangle 2"/>
          <p:cNvSpPr>
            <a:spLocks noGrp="1" noChangeArrowheads="1"/>
          </p:cNvSpPr>
          <p:nvPr>
            <p:ph type="title" idx="4294967295"/>
          </p:nvPr>
        </p:nvSpPr>
        <p:spPr>
          <a:xfrm>
            <a:off x="1403350" y="76200"/>
            <a:ext cx="7054850" cy="1143000"/>
          </a:xfrm>
        </p:spPr>
        <p:txBody>
          <a:bodyPr/>
          <a:lstStyle/>
          <a:p>
            <a:pPr eaLnBrk="1" hangingPunct="1"/>
            <a:r>
              <a:rPr lang="en-US" sz="3200" b="1" smtClean="0"/>
              <a:t>Example: Indicators, Baseline, Target and Source of Data</a:t>
            </a:r>
            <a:endParaRPr lang="en-GB" sz="3200" b="1" smtClean="0"/>
          </a:p>
        </p:txBody>
      </p:sp>
      <p:sp>
        <p:nvSpPr>
          <p:cNvPr id="142338" name="Rectangle 3"/>
          <p:cNvSpPr>
            <a:spLocks noChangeArrowheads="1"/>
          </p:cNvSpPr>
          <p:nvPr/>
        </p:nvSpPr>
        <p:spPr bwMode="auto">
          <a:xfrm>
            <a:off x="307975" y="4029075"/>
            <a:ext cx="2816225" cy="2286000"/>
          </a:xfrm>
          <a:prstGeom prst="rect">
            <a:avLst/>
          </a:prstGeom>
          <a:noFill/>
          <a:ln w="9525">
            <a:solidFill>
              <a:schemeClr val="tx1"/>
            </a:solidFill>
            <a:miter lim="800000"/>
            <a:headEnd/>
            <a:tailEnd/>
          </a:ln>
        </p:spPr>
        <p:txBody>
          <a:bodyPr anchor="ctr"/>
          <a:lstStyle/>
          <a:p>
            <a:pPr algn="ctr"/>
            <a:r>
              <a:rPr lang="en-GB" sz="2400" b="1" i="1" u="sng">
                <a:solidFill>
                  <a:srgbClr val="000099"/>
                </a:solidFill>
              </a:rPr>
              <a:t>Output:</a:t>
            </a:r>
          </a:p>
          <a:p>
            <a:pPr algn="ctr"/>
            <a:r>
              <a:rPr lang="en-GB" sz="2400" b="1">
                <a:solidFill>
                  <a:srgbClr val="000099"/>
                </a:solidFill>
              </a:rPr>
              <a:t>800 teachers in Belem Province can deliver the new curriculum effectively</a:t>
            </a:r>
          </a:p>
        </p:txBody>
      </p:sp>
      <p:sp>
        <p:nvSpPr>
          <p:cNvPr id="142339" name="Rectangle 4"/>
          <p:cNvSpPr>
            <a:spLocks noChangeArrowheads="1"/>
          </p:cNvSpPr>
          <p:nvPr/>
        </p:nvSpPr>
        <p:spPr bwMode="auto">
          <a:xfrm>
            <a:off x="250825" y="1362075"/>
            <a:ext cx="2873375" cy="2309813"/>
          </a:xfrm>
          <a:prstGeom prst="rect">
            <a:avLst/>
          </a:prstGeom>
          <a:noFill/>
          <a:ln w="9525">
            <a:solidFill>
              <a:schemeClr val="tx1"/>
            </a:solidFill>
            <a:miter lim="800000"/>
            <a:headEnd/>
            <a:tailEnd/>
          </a:ln>
        </p:spPr>
        <p:txBody>
          <a:bodyPr anchor="ctr"/>
          <a:lstStyle/>
          <a:p>
            <a:pPr algn="ctr"/>
            <a:r>
              <a:rPr lang="en-GB" sz="2400" b="1" i="1" u="sng">
                <a:solidFill>
                  <a:srgbClr val="000099"/>
                </a:solidFill>
              </a:rPr>
              <a:t>Outcome:</a:t>
            </a:r>
          </a:p>
          <a:p>
            <a:pPr algn="ctr"/>
            <a:r>
              <a:rPr lang="en-GB" sz="2400" b="1">
                <a:solidFill>
                  <a:srgbClr val="000099"/>
                </a:solidFill>
              </a:rPr>
              <a:t>By 2007, more girls in </a:t>
            </a:r>
            <a:r>
              <a:rPr lang="en-GB" sz="2400" b="1" i="1">
                <a:solidFill>
                  <a:srgbClr val="000099"/>
                </a:solidFill>
              </a:rPr>
              <a:t>Belem </a:t>
            </a:r>
            <a:r>
              <a:rPr lang="en-GB" sz="2400" b="1">
                <a:solidFill>
                  <a:srgbClr val="000099"/>
                </a:solidFill>
              </a:rPr>
              <a:t>Province enjoy a quality, basic education</a:t>
            </a:r>
          </a:p>
        </p:txBody>
      </p:sp>
      <p:sp>
        <p:nvSpPr>
          <p:cNvPr id="142340" name="Oval 5"/>
          <p:cNvSpPr>
            <a:spLocks noChangeArrowheads="1"/>
          </p:cNvSpPr>
          <p:nvPr/>
        </p:nvSpPr>
        <p:spPr bwMode="auto">
          <a:xfrm>
            <a:off x="3282950" y="1206500"/>
            <a:ext cx="2889250" cy="2633663"/>
          </a:xfrm>
          <a:prstGeom prst="ellipse">
            <a:avLst/>
          </a:prstGeom>
          <a:solidFill>
            <a:srgbClr val="FFFF00"/>
          </a:solidFill>
          <a:ln w="9525">
            <a:solidFill>
              <a:schemeClr val="tx1"/>
            </a:solidFill>
            <a:round/>
            <a:headEnd/>
            <a:tailEnd/>
          </a:ln>
        </p:spPr>
        <p:txBody>
          <a:bodyPr anchor="ctr">
            <a:spAutoFit/>
          </a:bodyPr>
          <a:lstStyle/>
          <a:p>
            <a:pPr algn="ctr">
              <a:lnSpc>
                <a:spcPct val="90000"/>
              </a:lnSpc>
              <a:spcBef>
                <a:spcPct val="20000"/>
              </a:spcBef>
            </a:pPr>
            <a:r>
              <a:rPr lang="en-US" sz="1600" b="1" u="sng"/>
              <a:t>Indicator:</a:t>
            </a:r>
            <a:r>
              <a:rPr lang="en-US" sz="1600" b="1"/>
              <a:t> </a:t>
            </a:r>
          </a:p>
          <a:p>
            <a:pPr algn="ctr">
              <a:lnSpc>
                <a:spcPct val="90000"/>
              </a:lnSpc>
              <a:spcBef>
                <a:spcPct val="20000"/>
              </a:spcBef>
            </a:pPr>
            <a:r>
              <a:rPr lang="en-US" sz="1600" b="1"/>
              <a:t>Net enrolment ratio</a:t>
            </a:r>
          </a:p>
          <a:p>
            <a:pPr algn="ctr">
              <a:lnSpc>
                <a:spcPct val="90000"/>
              </a:lnSpc>
              <a:spcBef>
                <a:spcPct val="20000"/>
              </a:spcBef>
            </a:pPr>
            <a:r>
              <a:rPr lang="en-US" sz="1600" b="1"/>
              <a:t>(M; F)</a:t>
            </a:r>
          </a:p>
          <a:p>
            <a:pPr algn="ctr">
              <a:lnSpc>
                <a:spcPct val="90000"/>
              </a:lnSpc>
              <a:spcBef>
                <a:spcPct val="20000"/>
              </a:spcBef>
            </a:pPr>
            <a:r>
              <a:rPr lang="en-US" sz="1600" b="1" u="sng"/>
              <a:t>Baseline:</a:t>
            </a:r>
            <a:r>
              <a:rPr lang="en-US" sz="1600" b="1"/>
              <a:t> F:45%</a:t>
            </a:r>
          </a:p>
          <a:p>
            <a:pPr algn="ctr">
              <a:lnSpc>
                <a:spcPct val="90000"/>
              </a:lnSpc>
              <a:spcBef>
                <a:spcPct val="20000"/>
              </a:spcBef>
            </a:pPr>
            <a:r>
              <a:rPr lang="en-US" sz="1600" b="1" u="sng"/>
              <a:t>Target:</a:t>
            </a:r>
            <a:r>
              <a:rPr lang="en-US" sz="1600" b="1"/>
              <a:t> F: 75%</a:t>
            </a:r>
          </a:p>
          <a:p>
            <a:pPr algn="ctr">
              <a:lnSpc>
                <a:spcPct val="90000"/>
              </a:lnSpc>
              <a:spcBef>
                <a:spcPct val="20000"/>
              </a:spcBef>
            </a:pPr>
            <a:r>
              <a:rPr lang="en-US" sz="1600" b="1"/>
              <a:t>- Improvement in school test scores</a:t>
            </a:r>
            <a:endParaRPr lang="en-GB" sz="1600" b="1"/>
          </a:p>
        </p:txBody>
      </p:sp>
      <p:sp>
        <p:nvSpPr>
          <p:cNvPr id="142341" name="Oval 6"/>
          <p:cNvSpPr>
            <a:spLocks noChangeArrowheads="1"/>
          </p:cNvSpPr>
          <p:nvPr/>
        </p:nvSpPr>
        <p:spPr bwMode="auto">
          <a:xfrm>
            <a:off x="6248400" y="1484313"/>
            <a:ext cx="2665413" cy="2009775"/>
          </a:xfrm>
          <a:prstGeom prst="ellipse">
            <a:avLst/>
          </a:prstGeom>
          <a:solidFill>
            <a:srgbClr val="99FF66"/>
          </a:solidFill>
          <a:ln w="9525">
            <a:solidFill>
              <a:schemeClr val="tx1"/>
            </a:solidFill>
            <a:round/>
            <a:headEnd/>
            <a:tailEnd/>
          </a:ln>
        </p:spPr>
        <p:txBody>
          <a:bodyPr anchor="ctr">
            <a:spAutoFit/>
          </a:bodyPr>
          <a:lstStyle/>
          <a:p>
            <a:pPr algn="ctr">
              <a:lnSpc>
                <a:spcPct val="90000"/>
              </a:lnSpc>
              <a:spcBef>
                <a:spcPct val="20000"/>
              </a:spcBef>
            </a:pPr>
            <a:r>
              <a:rPr lang="en-US" b="1" u="sng">
                <a:solidFill>
                  <a:schemeClr val="tx2"/>
                </a:solidFill>
              </a:rPr>
              <a:t>Source of Data</a:t>
            </a:r>
          </a:p>
          <a:p>
            <a:pPr algn="ctr">
              <a:lnSpc>
                <a:spcPct val="90000"/>
              </a:lnSpc>
              <a:spcBef>
                <a:spcPct val="20000"/>
              </a:spcBef>
              <a:buFontTx/>
              <a:buChar char="-"/>
            </a:pPr>
            <a:r>
              <a:rPr lang="en-US" b="1">
                <a:solidFill>
                  <a:schemeClr val="tx2"/>
                </a:solidFill>
              </a:rPr>
              <a:t>MICS (survey)</a:t>
            </a:r>
          </a:p>
          <a:p>
            <a:pPr algn="ctr">
              <a:lnSpc>
                <a:spcPct val="90000"/>
              </a:lnSpc>
              <a:spcBef>
                <a:spcPct val="20000"/>
              </a:spcBef>
              <a:buFontTx/>
              <a:buChar char="-"/>
            </a:pPr>
            <a:r>
              <a:rPr lang="en-US" b="1">
                <a:solidFill>
                  <a:schemeClr val="tx2"/>
                </a:solidFill>
              </a:rPr>
              <a:t>Annual school test scores report</a:t>
            </a:r>
            <a:endParaRPr lang="en-GB" b="1">
              <a:solidFill>
                <a:schemeClr val="tx2"/>
              </a:solidFill>
            </a:endParaRPr>
          </a:p>
        </p:txBody>
      </p:sp>
      <p:sp>
        <p:nvSpPr>
          <p:cNvPr id="142342" name="Oval 7"/>
          <p:cNvSpPr>
            <a:spLocks noChangeArrowheads="1"/>
          </p:cNvSpPr>
          <p:nvPr/>
        </p:nvSpPr>
        <p:spPr bwMode="auto">
          <a:xfrm>
            <a:off x="3046413" y="3648075"/>
            <a:ext cx="3582987" cy="3165475"/>
          </a:xfrm>
          <a:prstGeom prst="ellipse">
            <a:avLst/>
          </a:prstGeom>
          <a:solidFill>
            <a:srgbClr val="FFFF00"/>
          </a:solidFill>
          <a:ln w="9525">
            <a:solidFill>
              <a:schemeClr val="tx1"/>
            </a:solidFill>
            <a:round/>
            <a:headEnd/>
            <a:tailEnd/>
          </a:ln>
        </p:spPr>
        <p:txBody>
          <a:bodyPr lIns="0" tIns="0" rIns="0" bIns="0">
            <a:spAutoFit/>
          </a:bodyPr>
          <a:lstStyle/>
          <a:p>
            <a:pPr algn="ctr">
              <a:lnSpc>
                <a:spcPct val="90000"/>
              </a:lnSpc>
              <a:spcBef>
                <a:spcPct val="20000"/>
              </a:spcBef>
            </a:pPr>
            <a:r>
              <a:rPr lang="en-US" sz="1600" b="1" u="sng"/>
              <a:t>Indicator:</a:t>
            </a:r>
            <a:r>
              <a:rPr lang="en-US" sz="1600" b="1"/>
              <a:t> </a:t>
            </a:r>
          </a:p>
          <a:p>
            <a:pPr algn="ctr">
              <a:lnSpc>
                <a:spcPct val="90000"/>
              </a:lnSpc>
              <a:spcBef>
                <a:spcPct val="20000"/>
              </a:spcBef>
            </a:pPr>
            <a:r>
              <a:rPr lang="en-US" sz="1600" b="1"/>
              <a:t># Teachers with new certification</a:t>
            </a:r>
          </a:p>
          <a:p>
            <a:pPr algn="ctr">
              <a:lnSpc>
                <a:spcPct val="90000"/>
              </a:lnSpc>
              <a:spcBef>
                <a:spcPct val="20000"/>
              </a:spcBef>
            </a:pPr>
            <a:r>
              <a:rPr lang="en-US" sz="1600" b="1" u="sng"/>
              <a:t>Baseline:</a:t>
            </a:r>
            <a:r>
              <a:rPr lang="en-US" sz="1600" b="1"/>
              <a:t> 0</a:t>
            </a:r>
          </a:p>
          <a:p>
            <a:pPr algn="ctr">
              <a:lnSpc>
                <a:spcPct val="90000"/>
              </a:lnSpc>
              <a:spcBef>
                <a:spcPct val="20000"/>
              </a:spcBef>
            </a:pPr>
            <a:r>
              <a:rPr lang="en-US" sz="1600" b="1" u="sng"/>
              <a:t>Target:</a:t>
            </a:r>
            <a:r>
              <a:rPr lang="en-US" sz="1600" b="1"/>
              <a:t> 800</a:t>
            </a:r>
          </a:p>
          <a:p>
            <a:pPr algn="ctr">
              <a:lnSpc>
                <a:spcPct val="90000"/>
              </a:lnSpc>
              <a:spcBef>
                <a:spcPct val="20000"/>
              </a:spcBef>
              <a:buFontTx/>
              <a:buChar char="-"/>
            </a:pPr>
            <a:r>
              <a:rPr lang="en-US" sz="1600" b="1"/>
              <a:t>Teacher proficiency reports</a:t>
            </a:r>
          </a:p>
          <a:p>
            <a:pPr algn="ctr">
              <a:lnSpc>
                <a:spcPct val="90000"/>
              </a:lnSpc>
              <a:spcBef>
                <a:spcPct val="20000"/>
              </a:spcBef>
              <a:buFontTx/>
              <a:buChar char="-"/>
            </a:pPr>
            <a:r>
              <a:rPr lang="en-GB" sz="1600" b="1"/>
              <a:t>Improvement of school satisfaction ratings</a:t>
            </a:r>
          </a:p>
        </p:txBody>
      </p:sp>
      <p:sp>
        <p:nvSpPr>
          <p:cNvPr id="142343" name="Oval 8"/>
          <p:cNvSpPr>
            <a:spLocks noChangeArrowheads="1"/>
          </p:cNvSpPr>
          <p:nvPr/>
        </p:nvSpPr>
        <p:spPr bwMode="auto">
          <a:xfrm>
            <a:off x="6372225" y="4332288"/>
            <a:ext cx="2665413" cy="2009775"/>
          </a:xfrm>
          <a:prstGeom prst="ellipse">
            <a:avLst/>
          </a:prstGeom>
          <a:solidFill>
            <a:srgbClr val="99FF66"/>
          </a:solidFill>
          <a:ln w="9525">
            <a:solidFill>
              <a:schemeClr val="tx1"/>
            </a:solidFill>
            <a:round/>
            <a:headEnd/>
            <a:tailEnd/>
          </a:ln>
        </p:spPr>
        <p:txBody>
          <a:bodyPr anchor="ctr">
            <a:spAutoFit/>
          </a:bodyPr>
          <a:lstStyle/>
          <a:p>
            <a:pPr algn="ctr">
              <a:lnSpc>
                <a:spcPct val="90000"/>
              </a:lnSpc>
              <a:spcBef>
                <a:spcPct val="20000"/>
              </a:spcBef>
            </a:pPr>
            <a:r>
              <a:rPr lang="en-US" b="1" u="sng">
                <a:solidFill>
                  <a:schemeClr val="tx2"/>
                </a:solidFill>
              </a:rPr>
              <a:t>Source of Data</a:t>
            </a:r>
            <a:r>
              <a:rPr lang="en-US" b="1">
                <a:solidFill>
                  <a:schemeClr val="tx2"/>
                </a:solidFill>
              </a:rPr>
              <a:t>:</a:t>
            </a:r>
          </a:p>
          <a:p>
            <a:pPr algn="ctr">
              <a:lnSpc>
                <a:spcPct val="90000"/>
              </a:lnSpc>
              <a:spcBef>
                <a:spcPct val="20000"/>
              </a:spcBef>
              <a:buFontTx/>
              <a:buChar char="-"/>
            </a:pPr>
            <a:r>
              <a:rPr lang="en-US" b="1">
                <a:solidFill>
                  <a:schemeClr val="tx2"/>
                </a:solidFill>
              </a:rPr>
              <a:t> MECYS  EMIS</a:t>
            </a:r>
          </a:p>
          <a:p>
            <a:pPr algn="ctr">
              <a:lnSpc>
                <a:spcPct val="90000"/>
              </a:lnSpc>
              <a:spcBef>
                <a:spcPct val="20000"/>
              </a:spcBef>
              <a:buFontTx/>
              <a:buChar char="-"/>
            </a:pPr>
            <a:r>
              <a:rPr lang="en-US" b="1">
                <a:solidFill>
                  <a:schemeClr val="tx2"/>
                </a:solidFill>
              </a:rPr>
              <a:t>School satisfaction surveys</a:t>
            </a:r>
            <a:endParaRPr lang="en-GB" b="1">
              <a:solidFill>
                <a:schemeClr val="tx2"/>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2"/>
          <p:cNvSpPr>
            <a:spLocks noGrp="1" noChangeArrowheads="1"/>
          </p:cNvSpPr>
          <p:nvPr>
            <p:ph type="title" idx="4294967295"/>
          </p:nvPr>
        </p:nvSpPr>
        <p:spPr>
          <a:xfrm>
            <a:off x="900113" y="333375"/>
            <a:ext cx="7772400" cy="1143000"/>
          </a:xfrm>
        </p:spPr>
        <p:txBody>
          <a:bodyPr/>
          <a:lstStyle/>
          <a:p>
            <a:pPr eaLnBrk="1" hangingPunct="1"/>
            <a:r>
              <a:rPr lang="en-GB" altLang="ja-JP" sz="3600" b="1" smtClean="0"/>
              <a:t>HRBA and indicator development</a:t>
            </a:r>
          </a:p>
        </p:txBody>
      </p:sp>
      <p:sp>
        <p:nvSpPr>
          <p:cNvPr id="144386" name="Rectangle 3"/>
          <p:cNvSpPr>
            <a:spLocks noGrp="1" noChangeArrowheads="1"/>
          </p:cNvSpPr>
          <p:nvPr>
            <p:ph type="body" idx="4294967295"/>
          </p:nvPr>
        </p:nvSpPr>
        <p:spPr>
          <a:xfrm>
            <a:off x="685800" y="1628775"/>
            <a:ext cx="7772400" cy="4467225"/>
          </a:xfrm>
        </p:spPr>
        <p:txBody>
          <a:bodyPr/>
          <a:lstStyle/>
          <a:p>
            <a:pPr eaLnBrk="1" hangingPunct="1">
              <a:spcBef>
                <a:spcPts val="600"/>
              </a:spcBef>
            </a:pPr>
            <a:r>
              <a:rPr lang="en-GB" altLang="zh-CN" sz="2400" b="1" smtClean="0"/>
              <a:t>Inclusiveness:</a:t>
            </a:r>
            <a:r>
              <a:rPr lang="en-GB" altLang="zh-CN" sz="2400" smtClean="0"/>
              <a:t> Do your indicators capture the experience of vulnerable and marginalised groups? Can your indicators be disaggregated?</a:t>
            </a:r>
          </a:p>
          <a:p>
            <a:pPr eaLnBrk="1" hangingPunct="1">
              <a:spcBef>
                <a:spcPts val="600"/>
              </a:spcBef>
            </a:pPr>
            <a:endParaRPr lang="en-GB" altLang="zh-CN" sz="2400" smtClean="0"/>
          </a:p>
          <a:p>
            <a:pPr eaLnBrk="1" hangingPunct="1">
              <a:spcBef>
                <a:spcPts val="600"/>
              </a:spcBef>
            </a:pPr>
            <a:r>
              <a:rPr lang="en-GB" altLang="zh-CN" sz="2400" b="1" smtClean="0"/>
              <a:t>Ownership: </a:t>
            </a:r>
            <a:r>
              <a:rPr lang="en-GB" altLang="zh-CN" sz="2400" smtClean="0"/>
              <a:t>Have RHs and DBs contributed to the development of the indicators? Do they have confidence in the indicators chosen?</a:t>
            </a:r>
          </a:p>
          <a:p>
            <a:pPr eaLnBrk="1" hangingPunct="1">
              <a:spcBef>
                <a:spcPts val="600"/>
              </a:spcBef>
            </a:pPr>
            <a:endParaRPr lang="en-GB" altLang="zh-CN" sz="2400" b="1" smtClean="0"/>
          </a:p>
          <a:p>
            <a:pPr eaLnBrk="1" hangingPunct="1">
              <a:spcBef>
                <a:spcPts val="600"/>
              </a:spcBef>
            </a:pPr>
            <a:r>
              <a:rPr lang="en-GB" altLang="zh-CN" sz="2400" b="1" smtClean="0"/>
              <a:t>Clarity: </a:t>
            </a:r>
            <a:r>
              <a:rPr lang="en-GB" altLang="zh-CN" sz="2400" smtClean="0"/>
              <a:t>Are they clear and understandable to all audiences, including vulnerable and marginalised groups?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41" name="Rectangle 2"/>
          <p:cNvSpPr>
            <a:spLocks noGrp="1" noChangeArrowheads="1"/>
          </p:cNvSpPr>
          <p:nvPr>
            <p:ph type="title" idx="4294967295"/>
          </p:nvPr>
        </p:nvSpPr>
        <p:spPr>
          <a:xfrm>
            <a:off x="457200" y="274638"/>
            <a:ext cx="8229600" cy="803275"/>
          </a:xfrm>
        </p:spPr>
        <p:txBody>
          <a:bodyPr/>
          <a:lstStyle/>
          <a:p>
            <a:pPr eaLnBrk="1" hangingPunct="1"/>
            <a:r>
              <a:rPr lang="en-US" b="1" smtClean="0"/>
              <a:t>Group Work (30 m)</a:t>
            </a:r>
          </a:p>
        </p:txBody>
      </p:sp>
      <p:sp>
        <p:nvSpPr>
          <p:cNvPr id="145442" name="Rectangle 3"/>
          <p:cNvSpPr>
            <a:spLocks noGrp="1" noChangeArrowheads="1"/>
          </p:cNvSpPr>
          <p:nvPr>
            <p:ph type="body" idx="4294967295"/>
          </p:nvPr>
        </p:nvSpPr>
        <p:spPr>
          <a:xfrm>
            <a:off x="685800" y="1412875"/>
            <a:ext cx="7772400" cy="5184775"/>
          </a:xfrm>
        </p:spPr>
        <p:txBody>
          <a:bodyPr/>
          <a:lstStyle/>
          <a:p>
            <a:pPr eaLnBrk="1" hangingPunct="1">
              <a:buFont typeface="Arial" charset="0"/>
              <a:buNone/>
            </a:pPr>
            <a:r>
              <a:rPr lang="en-US" sz="2800" smtClean="0"/>
              <a:t>In Groups…</a:t>
            </a:r>
          </a:p>
          <a:p>
            <a:pPr eaLnBrk="1" hangingPunct="1"/>
            <a:r>
              <a:rPr lang="en-US" sz="2800" smtClean="0"/>
              <a:t>Develop 2 indicators for each outcome and contributing output </a:t>
            </a:r>
          </a:p>
          <a:p>
            <a:pPr eaLnBrk="1" hangingPunct="1"/>
            <a:r>
              <a:rPr lang="en-US" sz="2800" smtClean="0"/>
              <a:t>Add to your results framework…</a:t>
            </a:r>
          </a:p>
          <a:p>
            <a:pPr eaLnBrk="1" hangingPunct="1"/>
            <a:endParaRPr lang="en-US" smtClean="0"/>
          </a:p>
          <a:p>
            <a:pPr eaLnBrk="1" hangingPunct="1">
              <a:buFont typeface="Arial" charset="0"/>
              <a:buNone/>
            </a:pPr>
            <a:endParaRPr lang="en-US" smtClean="0"/>
          </a:p>
          <a:p>
            <a:pPr eaLnBrk="1" hangingPunct="1">
              <a:buFont typeface="Arial" charset="0"/>
              <a:buNone/>
            </a:pPr>
            <a:endParaRPr lang="en-US" smtClean="0">
              <a:ea typeface="ＭＳ Ｐゴシック" pitchFamily="34" charset="-128"/>
            </a:endParaRPr>
          </a:p>
        </p:txBody>
      </p:sp>
      <p:sp>
        <p:nvSpPr>
          <p:cNvPr id="145443" name="Rectangle 5"/>
          <p:cNvSpPr>
            <a:spLocks noChangeArrowheads="1"/>
          </p:cNvSpPr>
          <p:nvPr/>
        </p:nvSpPr>
        <p:spPr bwMode="auto">
          <a:xfrm>
            <a:off x="0" y="-142875"/>
            <a:ext cx="277813" cy="287338"/>
          </a:xfrm>
          <a:prstGeom prst="rect">
            <a:avLst/>
          </a:prstGeom>
          <a:noFill/>
          <a:ln w="9525" algn="ctr">
            <a:noFill/>
            <a:miter lim="800000"/>
            <a:headEnd/>
            <a:tailEnd/>
          </a:ln>
        </p:spPr>
        <p:txBody>
          <a:bodyPr wrap="none" anchor="ctr">
            <a:spAutoFit/>
          </a:bodyPr>
          <a:lstStyle/>
          <a:p>
            <a:pPr>
              <a:lnSpc>
                <a:spcPct val="80000"/>
              </a:lnSpc>
              <a:spcBef>
                <a:spcPct val="20000"/>
              </a:spcBef>
              <a:buClr>
                <a:srgbClr val="006699"/>
              </a:buClr>
              <a:buFont typeface="Wingdings" pitchFamily="2" charset="2"/>
              <a:buChar char="§"/>
            </a:pPr>
            <a:endParaRPr lang="en-CA" sz="1600" b="1"/>
          </a:p>
        </p:txBody>
      </p:sp>
      <p:graphicFrame>
        <p:nvGraphicFramePr>
          <p:cNvPr id="145440" name="Object 32"/>
          <p:cNvGraphicFramePr>
            <a:graphicFrameLocks noChangeAspect="1"/>
          </p:cNvGraphicFramePr>
          <p:nvPr/>
        </p:nvGraphicFramePr>
        <p:xfrm>
          <a:off x="682625" y="3846513"/>
          <a:ext cx="7561263" cy="2174875"/>
        </p:xfrm>
        <a:graphic>
          <a:graphicData uri="http://schemas.openxmlformats.org/presentationml/2006/ole">
            <mc:AlternateContent xmlns:mc="http://schemas.openxmlformats.org/markup-compatibility/2006">
              <mc:Choice xmlns:v="urn:schemas-microsoft-com:vml" Requires="v">
                <p:oleObj spid="_x0000_s145471" name="Visio" r:id="rId4" imgW="4527477" imgH="1304124" progId="">
                  <p:embed/>
                </p:oleObj>
              </mc:Choice>
              <mc:Fallback>
                <p:oleObj name="Visio" r:id="rId4" imgW="4527477" imgH="1304124" progId="">
                  <p:embed/>
                  <p:pic>
                    <p:nvPicPr>
                      <p:cNvPr id="0" name="Picture 3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625" y="3846513"/>
                        <a:ext cx="7561263" cy="2174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2"/>
          <p:cNvSpPr>
            <a:spLocks noGrp="1" noChangeArrowheads="1"/>
          </p:cNvSpPr>
          <p:nvPr>
            <p:ph type="title" idx="4294967295"/>
          </p:nvPr>
        </p:nvSpPr>
        <p:spPr>
          <a:xfrm>
            <a:off x="457200" y="274638"/>
            <a:ext cx="8229600" cy="803275"/>
          </a:xfrm>
        </p:spPr>
        <p:txBody>
          <a:bodyPr/>
          <a:lstStyle/>
          <a:p>
            <a:pPr eaLnBrk="1" hangingPunct="1"/>
            <a:r>
              <a:rPr lang="en-US" b="1" smtClean="0"/>
              <a:t>Group Work (15 m)</a:t>
            </a:r>
          </a:p>
        </p:txBody>
      </p:sp>
      <p:sp>
        <p:nvSpPr>
          <p:cNvPr id="166914" name="Rectangle 3"/>
          <p:cNvSpPr>
            <a:spLocks noGrp="1" noChangeArrowheads="1"/>
          </p:cNvSpPr>
          <p:nvPr>
            <p:ph type="body" idx="4294967295"/>
          </p:nvPr>
        </p:nvSpPr>
        <p:spPr>
          <a:xfrm>
            <a:off x="685800" y="1412875"/>
            <a:ext cx="7772400" cy="5184775"/>
          </a:xfrm>
        </p:spPr>
        <p:txBody>
          <a:bodyPr/>
          <a:lstStyle/>
          <a:p>
            <a:pPr eaLnBrk="1" hangingPunct="1">
              <a:spcBef>
                <a:spcPct val="0"/>
              </a:spcBef>
              <a:spcAft>
                <a:spcPts val="600"/>
              </a:spcAft>
              <a:buFont typeface="Arial" charset="0"/>
              <a:buNone/>
            </a:pPr>
            <a:r>
              <a:rPr lang="en-US" sz="2800" smtClean="0"/>
              <a:t>In Groups…</a:t>
            </a:r>
          </a:p>
          <a:p>
            <a:pPr eaLnBrk="1" hangingPunct="1">
              <a:spcBef>
                <a:spcPct val="0"/>
              </a:spcBef>
              <a:spcAft>
                <a:spcPts val="600"/>
              </a:spcAft>
            </a:pPr>
            <a:r>
              <a:rPr lang="en-CA" sz="2800" smtClean="0"/>
              <a:t>Choose 1 principle from…</a:t>
            </a:r>
          </a:p>
          <a:p>
            <a:pPr lvl="1" eaLnBrk="1" hangingPunct="1">
              <a:spcBef>
                <a:spcPct val="0"/>
              </a:spcBef>
              <a:spcAft>
                <a:spcPts val="600"/>
              </a:spcAft>
            </a:pPr>
            <a:r>
              <a:rPr lang="en-CA" sz="2400" smtClean="0"/>
              <a:t>Equality and non-discrimination</a:t>
            </a:r>
          </a:p>
          <a:p>
            <a:pPr lvl="1" eaLnBrk="1" hangingPunct="1">
              <a:spcBef>
                <a:spcPct val="0"/>
              </a:spcBef>
              <a:spcAft>
                <a:spcPts val="600"/>
              </a:spcAft>
            </a:pPr>
            <a:r>
              <a:rPr lang="en-CA" sz="2400" smtClean="0"/>
              <a:t>Participation and inclusion</a:t>
            </a:r>
          </a:p>
          <a:p>
            <a:pPr lvl="1" eaLnBrk="1" hangingPunct="1">
              <a:spcBef>
                <a:spcPct val="0"/>
              </a:spcBef>
              <a:spcAft>
                <a:spcPts val="600"/>
              </a:spcAft>
            </a:pPr>
            <a:r>
              <a:rPr lang="en-CA" sz="2400" smtClean="0"/>
              <a:t>Accountability and rule of law</a:t>
            </a:r>
          </a:p>
          <a:p>
            <a:pPr eaLnBrk="1" hangingPunct="1">
              <a:spcBef>
                <a:spcPct val="0"/>
              </a:spcBef>
              <a:spcAft>
                <a:spcPts val="600"/>
              </a:spcAft>
            </a:pPr>
            <a:endParaRPr lang="en-US" sz="2800" smtClean="0"/>
          </a:p>
          <a:p>
            <a:pPr eaLnBrk="1" hangingPunct="1">
              <a:spcBef>
                <a:spcPct val="0"/>
              </a:spcBef>
              <a:spcAft>
                <a:spcPts val="600"/>
              </a:spcAft>
            </a:pPr>
            <a:r>
              <a:rPr lang="en-US" sz="2800" smtClean="0"/>
              <a:t>Make </a:t>
            </a:r>
            <a:r>
              <a:rPr lang="en-US" sz="2800" b="1" smtClean="0"/>
              <a:t>up to 3 changes </a:t>
            </a:r>
            <a:r>
              <a:rPr lang="en-US" sz="2800" smtClean="0"/>
              <a:t>in your results framework (results and indicators) to reflect the principle</a:t>
            </a:r>
          </a:p>
          <a:p>
            <a:pPr eaLnBrk="1" hangingPunct="1">
              <a:spcBef>
                <a:spcPct val="0"/>
              </a:spcBef>
              <a:spcAft>
                <a:spcPts val="600"/>
              </a:spcAft>
            </a:pPr>
            <a:endParaRPr lang="en-US" sz="2800" smtClean="0"/>
          </a:p>
          <a:p>
            <a:pPr eaLnBrk="1" hangingPunct="1">
              <a:spcBef>
                <a:spcPct val="0"/>
              </a:spcBef>
              <a:spcAft>
                <a:spcPts val="600"/>
              </a:spcAft>
            </a:pPr>
            <a:r>
              <a:rPr lang="en-US" sz="2800" smtClean="0"/>
              <a:t>Be ready to present in plenary…</a:t>
            </a:r>
          </a:p>
          <a:p>
            <a:pPr eaLnBrk="1" hangingPunct="1"/>
            <a:endParaRPr lang="en-US" smtClean="0"/>
          </a:p>
          <a:p>
            <a:pPr eaLnBrk="1" hangingPunct="1">
              <a:buFont typeface="Arial" charset="0"/>
              <a:buNone/>
            </a:pPr>
            <a:endParaRPr lang="en-US" smtClean="0"/>
          </a:p>
          <a:p>
            <a:pPr eaLnBrk="1" hangingPunct="1">
              <a:buFont typeface="Arial" charset="0"/>
              <a:buNone/>
            </a:pPr>
            <a:endParaRPr lang="en-US" smtClean="0">
              <a:ea typeface="ＭＳ Ｐゴシック" pitchFamily="34" charset="-128"/>
            </a:endParaRPr>
          </a:p>
        </p:txBody>
      </p:sp>
      <p:sp>
        <p:nvSpPr>
          <p:cNvPr id="166915" name="Rectangle 5"/>
          <p:cNvSpPr>
            <a:spLocks noChangeArrowheads="1"/>
          </p:cNvSpPr>
          <p:nvPr/>
        </p:nvSpPr>
        <p:spPr bwMode="auto">
          <a:xfrm>
            <a:off x="0" y="-142875"/>
            <a:ext cx="277813" cy="287338"/>
          </a:xfrm>
          <a:prstGeom prst="rect">
            <a:avLst/>
          </a:prstGeom>
          <a:noFill/>
          <a:ln w="9525" algn="ctr">
            <a:noFill/>
            <a:miter lim="800000"/>
            <a:headEnd/>
            <a:tailEnd/>
          </a:ln>
        </p:spPr>
        <p:txBody>
          <a:bodyPr wrap="none" anchor="ctr">
            <a:spAutoFit/>
          </a:bodyPr>
          <a:lstStyle/>
          <a:p>
            <a:pPr>
              <a:lnSpc>
                <a:spcPct val="80000"/>
              </a:lnSpc>
              <a:spcBef>
                <a:spcPct val="20000"/>
              </a:spcBef>
              <a:buClr>
                <a:srgbClr val="006699"/>
              </a:buClr>
              <a:buFont typeface="Wingdings" pitchFamily="2" charset="2"/>
              <a:buChar char="§"/>
            </a:pPr>
            <a:endParaRPr lang="en-CA" sz="1600" b="1"/>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2"/>
          <p:cNvSpPr>
            <a:spLocks noGrp="1"/>
          </p:cNvSpPr>
          <p:nvPr>
            <p:ph type="title" idx="4294967295"/>
          </p:nvPr>
        </p:nvSpPr>
        <p:spPr/>
        <p:txBody>
          <a:bodyPr/>
          <a:lstStyle/>
          <a:p>
            <a:pPr eaLnBrk="1" hangingPunct="1"/>
            <a:r>
              <a:rPr lang="en-US" b="1" smtClean="0"/>
              <a:t>Human Rights Principles</a:t>
            </a:r>
          </a:p>
        </p:txBody>
      </p:sp>
      <p:sp>
        <p:nvSpPr>
          <p:cNvPr id="167938" name="Rectangle 3"/>
          <p:cNvSpPr>
            <a:spLocks noGrp="1"/>
          </p:cNvSpPr>
          <p:nvPr>
            <p:ph type="body" sz="half" idx="4294967295"/>
          </p:nvPr>
        </p:nvSpPr>
        <p:spPr>
          <a:xfrm>
            <a:off x="1403350" y="1557338"/>
            <a:ext cx="4038600" cy="4525962"/>
          </a:xfrm>
        </p:spPr>
        <p:txBody>
          <a:bodyPr/>
          <a:lstStyle/>
          <a:p>
            <a:pPr eaLnBrk="1" hangingPunct="1"/>
            <a:r>
              <a:rPr lang="en-US" sz="2400" b="1" smtClean="0">
                <a:solidFill>
                  <a:srgbClr val="009900"/>
                </a:solidFill>
              </a:rPr>
              <a:t>Universality and inalienability</a:t>
            </a:r>
          </a:p>
          <a:p>
            <a:pPr eaLnBrk="1" hangingPunct="1"/>
            <a:r>
              <a:rPr lang="en-US" sz="2400" b="1" smtClean="0">
                <a:solidFill>
                  <a:srgbClr val="009900"/>
                </a:solidFill>
              </a:rPr>
              <a:t>Indivisibility </a:t>
            </a:r>
          </a:p>
          <a:p>
            <a:pPr eaLnBrk="1" hangingPunct="1"/>
            <a:r>
              <a:rPr lang="en-US" sz="2400" b="1" smtClean="0">
                <a:solidFill>
                  <a:srgbClr val="009900"/>
                </a:solidFill>
              </a:rPr>
              <a:t>Interdependence and Inter-relatedness</a:t>
            </a:r>
          </a:p>
          <a:p>
            <a:pPr eaLnBrk="1" hangingPunct="1"/>
            <a:r>
              <a:rPr lang="en-US" sz="2400" smtClean="0"/>
              <a:t>Equality and non-discrimination</a:t>
            </a:r>
          </a:p>
          <a:p>
            <a:pPr eaLnBrk="1" hangingPunct="1"/>
            <a:r>
              <a:rPr lang="en-US" sz="2400" smtClean="0"/>
              <a:t>Participation and inclusion</a:t>
            </a:r>
          </a:p>
          <a:p>
            <a:pPr eaLnBrk="1" hangingPunct="1"/>
            <a:r>
              <a:rPr lang="en-US" sz="2400" smtClean="0"/>
              <a:t>Accountability and rule of law</a:t>
            </a:r>
          </a:p>
        </p:txBody>
      </p:sp>
      <p:pic>
        <p:nvPicPr>
          <p:cNvPr id="167939" name="Picture 4" descr="MCj03839580000[1]"/>
          <p:cNvPicPr>
            <a:picLocks noGrp="1" noChangeAspect="1" noChangeArrowheads="1"/>
          </p:cNvPicPr>
          <p:nvPr>
            <p:ph type="body" sz="half" idx="4294967295"/>
          </p:nvPr>
        </p:nvPicPr>
        <p:blipFill>
          <a:blip r:embed="rId3"/>
          <a:srcRect/>
          <a:stretch>
            <a:fillRect/>
          </a:stretch>
        </p:blipFill>
        <p:spPr>
          <a:xfrm>
            <a:off x="6877050" y="1916113"/>
            <a:ext cx="1603375" cy="1300162"/>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Rectangle 2"/>
          <p:cNvSpPr>
            <a:spLocks noGrp="1" noChangeArrowheads="1"/>
          </p:cNvSpPr>
          <p:nvPr>
            <p:ph type="title" idx="4294967295"/>
          </p:nvPr>
        </p:nvSpPr>
        <p:spPr>
          <a:xfrm>
            <a:off x="468313" y="44450"/>
            <a:ext cx="8172450" cy="936625"/>
          </a:xfrm>
        </p:spPr>
        <p:txBody>
          <a:bodyPr/>
          <a:lstStyle/>
          <a:p>
            <a:pPr eaLnBrk="1" hangingPunct="1"/>
            <a:r>
              <a:rPr lang="en-US" smtClean="0"/>
              <a:t>Gallery</a:t>
            </a:r>
            <a:endParaRPr lang="en-US" sz="3200" smtClean="0"/>
          </a:p>
        </p:txBody>
      </p:sp>
      <p:sp>
        <p:nvSpPr>
          <p:cNvPr id="169986" name="Rectangle 3"/>
          <p:cNvSpPr>
            <a:spLocks noGrp="1" noChangeArrowheads="1"/>
          </p:cNvSpPr>
          <p:nvPr>
            <p:ph type="body" idx="4294967295"/>
          </p:nvPr>
        </p:nvSpPr>
        <p:spPr>
          <a:xfrm>
            <a:off x="574675" y="1341438"/>
            <a:ext cx="8569325" cy="5284787"/>
          </a:xfrm>
        </p:spPr>
        <p:txBody>
          <a:bodyPr/>
          <a:lstStyle/>
          <a:p>
            <a:pPr eaLnBrk="1" hangingPunct="1">
              <a:lnSpc>
                <a:spcPct val="70000"/>
              </a:lnSpc>
              <a:spcAft>
                <a:spcPct val="20000"/>
              </a:spcAft>
              <a:buFont typeface="Arial" charset="0"/>
              <a:buNone/>
            </a:pPr>
            <a:endParaRPr lang="en-US" sz="2000" b="1" smtClean="0"/>
          </a:p>
          <a:p>
            <a:pPr eaLnBrk="1" hangingPunct="1">
              <a:lnSpc>
                <a:spcPct val="70000"/>
              </a:lnSpc>
              <a:spcAft>
                <a:spcPct val="20000"/>
              </a:spcAft>
              <a:buFont typeface="Arial" charset="0"/>
              <a:buNone/>
            </a:pPr>
            <a:r>
              <a:rPr lang="en-US" sz="2000" b="1" smtClean="0"/>
              <a:t>Your opportunity to “visit” other groups and give feedback</a:t>
            </a:r>
          </a:p>
          <a:p>
            <a:pPr eaLnBrk="1" hangingPunct="1">
              <a:lnSpc>
                <a:spcPct val="70000"/>
              </a:lnSpc>
              <a:spcAft>
                <a:spcPct val="20000"/>
              </a:spcAft>
              <a:buFont typeface="Arial" charset="0"/>
              <a:buNone/>
            </a:pPr>
            <a:endParaRPr lang="en-US" sz="2000" b="1" smtClean="0"/>
          </a:p>
          <a:p>
            <a:pPr eaLnBrk="1" hangingPunct="1">
              <a:lnSpc>
                <a:spcPct val="70000"/>
              </a:lnSpc>
              <a:spcAft>
                <a:spcPct val="20000"/>
              </a:spcAft>
              <a:buFont typeface="Arial" charset="0"/>
              <a:buNone/>
            </a:pPr>
            <a:r>
              <a:rPr lang="en-US" sz="2000" b="1" smtClean="0"/>
              <a:t>Reflect on…</a:t>
            </a:r>
            <a:r>
              <a:rPr lang="en-US" sz="1800" smtClean="0"/>
              <a:t> </a:t>
            </a:r>
          </a:p>
          <a:p>
            <a:pPr lvl="1" eaLnBrk="1" hangingPunct="1">
              <a:lnSpc>
                <a:spcPct val="80000"/>
              </a:lnSpc>
              <a:spcAft>
                <a:spcPct val="20000"/>
              </a:spcAft>
            </a:pPr>
            <a:r>
              <a:rPr lang="en-US" sz="1800" smtClean="0"/>
              <a:t>The </a:t>
            </a:r>
            <a:r>
              <a:rPr lang="en-US" sz="1800" b="1" smtClean="0"/>
              <a:t>logical flow of results</a:t>
            </a:r>
            <a:r>
              <a:rPr lang="en-US" sz="1800" smtClean="0"/>
              <a:t> and use of </a:t>
            </a:r>
            <a:r>
              <a:rPr lang="en-US" sz="1800" b="1" smtClean="0"/>
              <a:t>change language</a:t>
            </a:r>
          </a:p>
          <a:p>
            <a:pPr lvl="1" eaLnBrk="1" hangingPunct="1">
              <a:lnSpc>
                <a:spcPct val="80000"/>
              </a:lnSpc>
              <a:spcAft>
                <a:spcPct val="20000"/>
              </a:spcAft>
            </a:pPr>
            <a:r>
              <a:rPr lang="en-US" sz="1800" smtClean="0"/>
              <a:t>The </a:t>
            </a:r>
            <a:r>
              <a:rPr lang="en-US" sz="1800" b="1" smtClean="0"/>
              <a:t>SMART</a:t>
            </a:r>
            <a:r>
              <a:rPr lang="en-US" sz="1800" smtClean="0"/>
              <a:t>-ness of the framework, particularly the formulation of indicators,  assumptions and risks</a:t>
            </a:r>
          </a:p>
          <a:p>
            <a:pPr lvl="1" eaLnBrk="1" hangingPunct="1">
              <a:lnSpc>
                <a:spcPct val="80000"/>
              </a:lnSpc>
              <a:spcAft>
                <a:spcPct val="20000"/>
              </a:spcAft>
            </a:pPr>
            <a:r>
              <a:rPr lang="en-US" sz="1800" smtClean="0"/>
              <a:t>The </a:t>
            </a:r>
            <a:r>
              <a:rPr lang="en-US" sz="1800" b="1" smtClean="0"/>
              <a:t>linkage</a:t>
            </a:r>
            <a:r>
              <a:rPr lang="en-US" sz="1800" smtClean="0"/>
              <a:t> between the results framework and the human rights-based analysis. </a:t>
            </a:r>
          </a:p>
          <a:p>
            <a:pPr lvl="2" eaLnBrk="1" hangingPunct="1">
              <a:lnSpc>
                <a:spcPct val="80000"/>
              </a:lnSpc>
              <a:spcAft>
                <a:spcPct val="20000"/>
              </a:spcAft>
              <a:buFont typeface="Arial" charset="0"/>
              <a:buNone/>
            </a:pPr>
            <a:r>
              <a:rPr lang="en-US" sz="1600" smtClean="0">
                <a:sym typeface="Wingdings" pitchFamily="2" charset="2"/>
              </a:rPr>
              <a:t>  </a:t>
            </a:r>
            <a:r>
              <a:rPr lang="en-US" sz="1800" smtClean="0"/>
              <a:t>Is it intuitive? </a:t>
            </a:r>
          </a:p>
          <a:p>
            <a:pPr lvl="2" eaLnBrk="1" hangingPunct="1">
              <a:lnSpc>
                <a:spcPct val="80000"/>
              </a:lnSpc>
              <a:spcAft>
                <a:spcPct val="20000"/>
              </a:spcAft>
              <a:buFont typeface="Arial" charset="0"/>
              <a:buNone/>
            </a:pPr>
            <a:r>
              <a:rPr lang="en-US" sz="1800" smtClean="0">
                <a:sym typeface="Wingdings" pitchFamily="2" charset="2"/>
              </a:rPr>
              <a:t>  </a:t>
            </a:r>
            <a:r>
              <a:rPr lang="en-US" sz="1800" smtClean="0"/>
              <a:t>Do the results respond to the underlying and root problems revealed by the analysis? </a:t>
            </a:r>
          </a:p>
          <a:p>
            <a:pPr lvl="2" eaLnBrk="1" hangingPunct="1">
              <a:lnSpc>
                <a:spcPct val="80000"/>
              </a:lnSpc>
              <a:spcAft>
                <a:spcPct val="20000"/>
              </a:spcAft>
              <a:buFont typeface="Arial" charset="0"/>
              <a:buNone/>
            </a:pPr>
            <a:r>
              <a:rPr lang="en-US" sz="1800" smtClean="0">
                <a:sym typeface="Wingdings" pitchFamily="2" charset="2"/>
              </a:rPr>
              <a:t> </a:t>
            </a:r>
            <a:r>
              <a:rPr lang="en-US" sz="1800" smtClean="0"/>
              <a:t>Do the outcomes show changes in the performance of rights-holder to claim their rights, duty-bearers to meet their obligations?</a:t>
            </a:r>
          </a:p>
          <a:p>
            <a:pPr lvl="2" eaLnBrk="1" hangingPunct="1">
              <a:lnSpc>
                <a:spcPct val="80000"/>
              </a:lnSpc>
              <a:spcAft>
                <a:spcPct val="20000"/>
              </a:spcAft>
              <a:buFont typeface="Arial" charset="0"/>
              <a:buNone/>
            </a:pPr>
            <a:r>
              <a:rPr lang="en-US" sz="1800" smtClean="0">
                <a:sym typeface="Wingdings" pitchFamily="2" charset="2"/>
              </a:rPr>
              <a:t> Do the outputs address </a:t>
            </a:r>
            <a:r>
              <a:rPr lang="en-US" sz="1800" smtClean="0"/>
              <a:t>identified capacity gaps?</a:t>
            </a:r>
          </a:p>
          <a:p>
            <a:pPr eaLnBrk="1" hangingPunct="1">
              <a:lnSpc>
                <a:spcPct val="70000"/>
              </a:lnSpc>
              <a:spcAft>
                <a:spcPct val="20000"/>
              </a:spcAft>
              <a:buFont typeface="Arial" charset="0"/>
              <a:buNone/>
            </a:pPr>
            <a:endParaRPr lang="en-US" sz="1800" smtClean="0"/>
          </a:p>
          <a:p>
            <a:pPr eaLnBrk="1" hangingPunct="1">
              <a:lnSpc>
                <a:spcPct val="70000"/>
              </a:lnSpc>
              <a:spcAft>
                <a:spcPct val="20000"/>
              </a:spcAft>
              <a:buFont typeface="Arial" charset="0"/>
              <a:buNone/>
            </a:pPr>
            <a:r>
              <a:rPr lang="en-US" sz="2000" b="1" smtClean="0"/>
              <a:t>!! Remember - leave comments behind on post-it notes.</a:t>
            </a:r>
            <a:r>
              <a:rPr lang="en-US" sz="1800" smtClean="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ext uri="{D42A27DB-BD31-4B8C-83A1-F6EECF244321}">
                <p14:modId xmlns:p14="http://schemas.microsoft.com/office/powerpoint/2010/main" val="1261922184"/>
              </p:ext>
            </p:extLst>
          </p:nvPr>
        </p:nvGraphicFramePr>
        <p:xfrm>
          <a:off x="1403648" y="1700808"/>
          <a:ext cx="6767661" cy="4106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txBox="1">
            <a:spLocks/>
          </p:cNvSpPr>
          <p:nvPr/>
        </p:nvSpPr>
        <p:spPr bwMode="auto">
          <a:xfrm>
            <a:off x="1120080" y="53752"/>
            <a:ext cx="7772400" cy="1143000"/>
          </a:xfrm>
          <a:prstGeom prst="rect">
            <a:avLst/>
          </a:prstGeom>
          <a:noFill/>
          <a:ln>
            <a:noFill/>
          </a:ln>
          <a:effectLst/>
          <a:extLst/>
        </p:spPr>
        <p:txBody>
          <a:bodyPr anchor="ctr"/>
          <a:lstStyle>
            <a:lvl1pPr algn="ctr" rtl="0" eaLnBrk="0" fontAlgn="base" hangingPunct="0">
              <a:spcBef>
                <a:spcPct val="0"/>
              </a:spcBef>
              <a:spcAft>
                <a:spcPct val="0"/>
              </a:spcAft>
              <a:defRPr sz="4400" b="1">
                <a:solidFill>
                  <a:srgbClr val="0000FF"/>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b="1">
                <a:solidFill>
                  <a:srgbClr val="0000FF"/>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4400" b="1">
                <a:solidFill>
                  <a:srgbClr val="0000FF"/>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4400" b="1">
                <a:solidFill>
                  <a:srgbClr val="0000FF"/>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4400" b="1">
                <a:solidFill>
                  <a:srgbClr val="0000FF"/>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9pPr>
          </a:lstStyle>
          <a:p>
            <a:pPr>
              <a:defRPr/>
            </a:pPr>
            <a:r>
              <a:rPr lang="en-CA" sz="4000" kern="0" dirty="0" smtClean="0">
                <a:latin typeface="Arial"/>
              </a:rPr>
              <a:t>HRBA-RBM </a:t>
            </a:r>
          </a:p>
          <a:p>
            <a:pPr>
              <a:defRPr/>
            </a:pPr>
            <a:r>
              <a:rPr lang="en-CA" sz="4000" kern="0" dirty="0" smtClean="0">
                <a:latin typeface="Arial"/>
              </a:rPr>
              <a:t>in the UNDAF Process</a:t>
            </a:r>
            <a:endParaRPr lang="en-CA" sz="4000" kern="0" dirty="0">
              <a:latin typeface="Arial"/>
            </a:endParaRPr>
          </a:p>
        </p:txBody>
      </p:sp>
      <p:sp>
        <p:nvSpPr>
          <p:cNvPr id="9" name="Rectangle 5"/>
          <p:cNvSpPr>
            <a:spLocks noChangeArrowheads="1"/>
          </p:cNvSpPr>
          <p:nvPr/>
        </p:nvSpPr>
        <p:spPr bwMode="auto">
          <a:xfrm>
            <a:off x="5796136" y="1169457"/>
            <a:ext cx="2665413" cy="1077218"/>
          </a:xfrm>
          <a:prstGeom prst="rect">
            <a:avLst/>
          </a:prstGeom>
          <a:solidFill>
            <a:srgbClr val="FFFF00"/>
          </a:solidFill>
          <a:ln>
            <a:noFill/>
          </a:ln>
          <a:extLst/>
        </p:spPr>
        <p:txBody>
          <a:bodyPr>
            <a:spAutoFit/>
          </a:bodyPr>
          <a:lstStyle/>
          <a:p>
            <a:pPr algn="ctr" fontAlgn="auto">
              <a:spcBef>
                <a:spcPts val="0"/>
              </a:spcBef>
              <a:spcAft>
                <a:spcPts val="600"/>
              </a:spcAft>
              <a:buClr>
                <a:srgbClr val="006699"/>
              </a:buClr>
              <a:buFont typeface="Wingdings" pitchFamily="2" charset="2"/>
              <a:buNone/>
              <a:defRPr/>
            </a:pPr>
            <a:r>
              <a:rPr lang="en-CA" sz="1600" b="1" dirty="0" smtClean="0"/>
              <a:t>RBM connects </a:t>
            </a:r>
            <a:r>
              <a:rPr lang="en-CA" sz="1600" b="1" dirty="0"/>
              <a:t>analysis </a:t>
            </a:r>
            <a:r>
              <a:rPr lang="en-CA" sz="1600" b="1" dirty="0" smtClean="0"/>
              <a:t>of country challenges to </a:t>
            </a:r>
            <a:r>
              <a:rPr lang="en-CA" sz="1600" b="1" dirty="0"/>
              <a:t>evidence about </a:t>
            </a:r>
            <a:r>
              <a:rPr lang="en-CA" sz="1600" b="1" dirty="0" smtClean="0"/>
              <a:t>progress and lessons-learned</a:t>
            </a:r>
            <a:endParaRPr lang="en-CA" sz="1600" b="1" kern="0" dirty="0">
              <a:solidFill>
                <a:srgbClr val="000000"/>
              </a:solidFill>
              <a:cs typeface="+mn-cs"/>
            </a:endParaRPr>
          </a:p>
        </p:txBody>
      </p:sp>
      <p:sp>
        <p:nvSpPr>
          <p:cNvPr id="11" name="Rectangle 5"/>
          <p:cNvSpPr>
            <a:spLocks noChangeArrowheads="1"/>
          </p:cNvSpPr>
          <p:nvPr/>
        </p:nvSpPr>
        <p:spPr bwMode="auto">
          <a:xfrm>
            <a:off x="6516216" y="4653136"/>
            <a:ext cx="2665413" cy="2062103"/>
          </a:xfrm>
          <a:prstGeom prst="rect">
            <a:avLst/>
          </a:prstGeom>
          <a:solidFill>
            <a:srgbClr val="FFFF00"/>
          </a:solidFill>
          <a:ln>
            <a:noFill/>
          </a:ln>
          <a:extLst/>
        </p:spPr>
        <p:txBody>
          <a:bodyPr>
            <a:spAutoFit/>
          </a:bodyPr>
          <a:lstStyle/>
          <a:p>
            <a:pPr algn="ctr" fontAlgn="auto">
              <a:spcBef>
                <a:spcPts val="0"/>
              </a:spcBef>
              <a:spcAft>
                <a:spcPts val="600"/>
              </a:spcAft>
              <a:buClr>
                <a:srgbClr val="006699"/>
              </a:buClr>
              <a:buFont typeface="Wingdings" pitchFamily="2" charset="2"/>
              <a:buNone/>
              <a:defRPr/>
            </a:pPr>
            <a:r>
              <a:rPr lang="en-CA" sz="1600" b="1" dirty="0" smtClean="0"/>
              <a:t>RBM engages partners to formulate </a:t>
            </a:r>
            <a:r>
              <a:rPr lang="en-CA" sz="1600" b="1" dirty="0"/>
              <a:t>SMART results, and </a:t>
            </a:r>
            <a:r>
              <a:rPr lang="en-CA" sz="1600" b="1" dirty="0" smtClean="0"/>
              <a:t>develop mechanisms </a:t>
            </a:r>
            <a:r>
              <a:rPr lang="en-CA" sz="1600" b="1" dirty="0"/>
              <a:t>and processes to ensure regular monitoring and reporting on UNDAF performance. </a:t>
            </a:r>
            <a:endParaRPr lang="en-CA" sz="1600" b="1" kern="0" dirty="0">
              <a:solidFill>
                <a:srgbClr val="000000"/>
              </a:solidFill>
              <a:cs typeface="+mn-cs"/>
            </a:endParaRPr>
          </a:p>
        </p:txBody>
      </p:sp>
      <p:sp>
        <p:nvSpPr>
          <p:cNvPr id="13" name="Rectangle 5"/>
          <p:cNvSpPr>
            <a:spLocks noChangeArrowheads="1"/>
          </p:cNvSpPr>
          <p:nvPr/>
        </p:nvSpPr>
        <p:spPr bwMode="auto">
          <a:xfrm>
            <a:off x="35496" y="2924944"/>
            <a:ext cx="2448272" cy="2308324"/>
          </a:xfrm>
          <a:prstGeom prst="rect">
            <a:avLst/>
          </a:prstGeom>
          <a:solidFill>
            <a:srgbClr val="FFFF00"/>
          </a:solidFill>
          <a:ln>
            <a:noFill/>
          </a:ln>
          <a:extLst/>
        </p:spPr>
        <p:txBody>
          <a:bodyPr wrap="square">
            <a:spAutoFit/>
          </a:bodyPr>
          <a:lstStyle/>
          <a:p>
            <a:r>
              <a:rPr lang="en-CA" sz="1600" b="1" dirty="0" smtClean="0"/>
              <a:t>RBM demands… </a:t>
            </a:r>
          </a:p>
          <a:p>
            <a:r>
              <a:rPr lang="en-CA" sz="1600" b="1" dirty="0" smtClean="0"/>
              <a:t>- Working mechanisms for UNDAF monitoring and reporting </a:t>
            </a:r>
          </a:p>
          <a:p>
            <a:r>
              <a:rPr lang="en-CA" sz="1600" b="1" dirty="0" smtClean="0"/>
              <a:t>- Use of </a:t>
            </a:r>
            <a:r>
              <a:rPr lang="en-CA" sz="1600" b="1" dirty="0"/>
              <a:t>UNDAF </a:t>
            </a:r>
            <a:r>
              <a:rPr lang="en-CA" sz="1600" b="1" dirty="0" smtClean="0"/>
              <a:t>performance information by </a:t>
            </a:r>
            <a:r>
              <a:rPr lang="en-CA" sz="1600" b="1" dirty="0"/>
              <a:t>the UNCT and </a:t>
            </a:r>
            <a:r>
              <a:rPr lang="en-CA" sz="1600" b="1" dirty="0" smtClean="0"/>
              <a:t>partners </a:t>
            </a:r>
            <a:r>
              <a:rPr lang="en-CA" sz="1600" b="1" dirty="0"/>
              <a:t>for </a:t>
            </a:r>
            <a:r>
              <a:rPr lang="en-CA" sz="1600" b="1" dirty="0" smtClean="0"/>
              <a:t>decision-making</a:t>
            </a:r>
          </a:p>
        </p:txBody>
      </p:sp>
      <p:sp>
        <p:nvSpPr>
          <p:cNvPr id="15" name="Rectangle 3"/>
          <p:cNvSpPr>
            <a:spLocks noChangeArrowheads="1"/>
          </p:cNvSpPr>
          <p:nvPr/>
        </p:nvSpPr>
        <p:spPr bwMode="auto">
          <a:xfrm rot="20618523">
            <a:off x="5760006" y="1415678"/>
            <a:ext cx="2663825" cy="584775"/>
          </a:xfrm>
          <a:prstGeom prst="rect">
            <a:avLst/>
          </a:prstGeom>
          <a:solidFill>
            <a:schemeClr val="bg1"/>
          </a:solidFill>
          <a:ln>
            <a:noFill/>
          </a:ln>
          <a:extLst/>
        </p:spPr>
        <p:txBody>
          <a:bodyPr>
            <a:spAutoFit/>
          </a:bodyPr>
          <a:lstStyle/>
          <a:p>
            <a:pPr algn="ctr" fontAlgn="auto">
              <a:spcBef>
                <a:spcPts val="0"/>
              </a:spcBef>
              <a:spcAft>
                <a:spcPts val="600"/>
              </a:spcAft>
              <a:buClr>
                <a:srgbClr val="006699"/>
              </a:buClr>
              <a:buFont typeface="Wingdings" pitchFamily="2" charset="2"/>
              <a:buNone/>
              <a:defRPr/>
            </a:pPr>
            <a:r>
              <a:rPr lang="en-CA" sz="1600" b="1" kern="0" dirty="0">
                <a:solidFill>
                  <a:srgbClr val="000000"/>
                </a:solidFill>
                <a:cs typeface="+mn-cs"/>
              </a:rPr>
              <a:t>HRBA offers the right questions to ask</a:t>
            </a:r>
          </a:p>
        </p:txBody>
      </p:sp>
      <p:sp>
        <p:nvSpPr>
          <p:cNvPr id="16" name="Rectangle 5"/>
          <p:cNvSpPr>
            <a:spLocks noChangeArrowheads="1"/>
          </p:cNvSpPr>
          <p:nvPr/>
        </p:nvSpPr>
        <p:spPr bwMode="auto">
          <a:xfrm rot="20544926">
            <a:off x="-73075" y="3368660"/>
            <a:ext cx="2665413" cy="1323439"/>
          </a:xfrm>
          <a:prstGeom prst="rect">
            <a:avLst/>
          </a:prstGeom>
          <a:solidFill>
            <a:schemeClr val="bg1"/>
          </a:solidFill>
          <a:ln>
            <a:noFill/>
          </a:ln>
          <a:extLst/>
        </p:spPr>
        <p:txBody>
          <a:bodyPr>
            <a:spAutoFit/>
          </a:bodyPr>
          <a:lstStyle/>
          <a:p>
            <a:pPr algn="ctr" fontAlgn="auto">
              <a:spcBef>
                <a:spcPts val="0"/>
              </a:spcBef>
              <a:spcAft>
                <a:spcPts val="600"/>
              </a:spcAft>
              <a:buClr>
                <a:srgbClr val="006699"/>
              </a:buClr>
              <a:buFont typeface="Wingdings" pitchFamily="2" charset="2"/>
              <a:buNone/>
              <a:defRPr/>
            </a:pPr>
            <a:r>
              <a:rPr lang="en-CA" sz="1600" b="1" kern="0" dirty="0">
                <a:solidFill>
                  <a:srgbClr val="000000"/>
                </a:solidFill>
                <a:cs typeface="+mn-cs"/>
              </a:rPr>
              <a:t>HRBA guides the process to measure, monitor, and report on progress with </a:t>
            </a:r>
            <a:r>
              <a:rPr lang="en-CA" sz="1600" b="1" u="sng" kern="0" dirty="0">
                <a:solidFill>
                  <a:srgbClr val="000000"/>
                </a:solidFill>
                <a:cs typeface="+mn-cs"/>
              </a:rPr>
              <a:t>all</a:t>
            </a:r>
            <a:r>
              <a:rPr lang="en-CA" sz="1600" b="1" kern="0" dirty="0">
                <a:solidFill>
                  <a:srgbClr val="000000"/>
                </a:solidFill>
                <a:cs typeface="+mn-cs"/>
              </a:rPr>
              <a:t> stakeholders</a:t>
            </a:r>
          </a:p>
        </p:txBody>
      </p:sp>
      <p:sp>
        <p:nvSpPr>
          <p:cNvPr id="17" name="Rectangle 6"/>
          <p:cNvSpPr>
            <a:spLocks noChangeArrowheads="1"/>
          </p:cNvSpPr>
          <p:nvPr/>
        </p:nvSpPr>
        <p:spPr bwMode="auto">
          <a:xfrm rot="20423611">
            <a:off x="6506361" y="5341684"/>
            <a:ext cx="2665412" cy="830997"/>
          </a:xfrm>
          <a:prstGeom prst="rect">
            <a:avLst/>
          </a:prstGeom>
          <a:solidFill>
            <a:schemeClr val="bg1"/>
          </a:solidFill>
          <a:ln>
            <a:noFill/>
          </a:ln>
          <a:extLst/>
        </p:spPr>
        <p:txBody>
          <a:bodyPr>
            <a:spAutoFit/>
          </a:bodyPr>
          <a:lstStyle/>
          <a:p>
            <a:pPr algn="ctr" fontAlgn="auto">
              <a:spcBef>
                <a:spcPts val="0"/>
              </a:spcBef>
              <a:spcAft>
                <a:spcPts val="600"/>
              </a:spcAft>
              <a:buClr>
                <a:srgbClr val="006699"/>
              </a:buClr>
              <a:buFont typeface="Wingdings" pitchFamily="2" charset="2"/>
              <a:buNone/>
              <a:defRPr/>
            </a:pPr>
            <a:r>
              <a:rPr lang="en-CA" sz="1600" b="1" kern="0" dirty="0">
                <a:solidFill>
                  <a:srgbClr val="000000"/>
                </a:solidFill>
                <a:cs typeface="+mn-cs"/>
              </a:rPr>
              <a:t>HRBA shows the kinds of results we should be aiming for</a:t>
            </a:r>
          </a:p>
        </p:txBody>
      </p:sp>
    </p:spTree>
    <p:extLst>
      <p:ext uri="{BB962C8B-B14F-4D97-AF65-F5344CB8AC3E}">
        <p14:creationId xmlns:p14="http://schemas.microsoft.com/office/powerpoint/2010/main" val="258310862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5" grpId="0"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ChangeArrowheads="1"/>
          </p:cNvSpPr>
          <p:nvPr>
            <p:ph type="title" idx="4294967295"/>
          </p:nvPr>
        </p:nvSpPr>
        <p:spPr>
          <a:xfrm>
            <a:off x="976313" y="177800"/>
            <a:ext cx="7772400" cy="587375"/>
          </a:xfrm>
        </p:spPr>
        <p:txBody>
          <a:bodyPr/>
          <a:lstStyle/>
          <a:p>
            <a:pPr eaLnBrk="1" hangingPunct="1"/>
            <a:r>
              <a:rPr lang="en-US" sz="4000" b="1" smtClean="0"/>
              <a:t>Monitoring vs. Evaluation</a:t>
            </a:r>
          </a:p>
        </p:txBody>
      </p:sp>
      <p:graphicFrame>
        <p:nvGraphicFramePr>
          <p:cNvPr id="2357277" name="Group 29"/>
          <p:cNvGraphicFramePr>
            <a:graphicFrameLocks noGrp="1"/>
          </p:cNvGraphicFramePr>
          <p:nvPr>
            <p:ph idx="4294967295"/>
            <p:extLst>
              <p:ext uri="{D42A27DB-BD31-4B8C-83A1-F6EECF244321}">
                <p14:modId xmlns:p14="http://schemas.microsoft.com/office/powerpoint/2010/main" val="2045976812"/>
              </p:ext>
            </p:extLst>
          </p:nvPr>
        </p:nvGraphicFramePr>
        <p:xfrm>
          <a:off x="684213" y="1060450"/>
          <a:ext cx="8207375" cy="5797834"/>
        </p:xfrm>
        <a:graphic>
          <a:graphicData uri="http://schemas.openxmlformats.org/drawingml/2006/table">
            <a:tbl>
              <a:tblPr/>
              <a:tblGrid>
                <a:gridCol w="4011612"/>
                <a:gridCol w="4195763"/>
              </a:tblGrid>
              <a:tr h="433388">
                <a:tc>
                  <a:txBody>
                    <a:bodyPr/>
                    <a:lstStyle/>
                    <a:p>
                      <a:pPr marL="342900" marR="0" lvl="0" indent="-34290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2000" b="1" i="0" u="none" strike="noStrike" cap="none" normalizeH="0" baseline="0" dirty="0" smtClean="0">
                          <a:ln>
                            <a:noFill/>
                          </a:ln>
                          <a:solidFill>
                            <a:srgbClr val="000000"/>
                          </a:solidFill>
                          <a:effectLst/>
                          <a:latin typeface="Calibri" pitchFamily="34" charset="0"/>
                          <a:cs typeface="Times New Roman" pitchFamily="18" charset="0"/>
                        </a:rPr>
                        <a:t>Monitoring</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03" marB="45703"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00"/>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Wingdings" pitchFamily="2" charset="2"/>
                        <a:buNone/>
                        <a:tabLst/>
                      </a:pPr>
                      <a:r>
                        <a:rPr kumimoji="0" lang="en-US" sz="2000" b="1" i="0" u="none" strike="noStrike" cap="none" normalizeH="0" baseline="0" smtClean="0">
                          <a:ln>
                            <a:noFill/>
                          </a:ln>
                          <a:solidFill>
                            <a:srgbClr val="000000"/>
                          </a:solidFill>
                          <a:effectLst/>
                          <a:latin typeface="Calibri" pitchFamily="34" charset="0"/>
                          <a:cs typeface="Times New Roman" pitchFamily="18" charset="0"/>
                        </a:rPr>
                        <a:t>Evaluation</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marT="45703" marB="45703"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solidFill>
                      <a:srgbClr val="FFFF00"/>
                    </a:solidFill>
                  </a:tcPr>
                </a:tc>
              </a:tr>
              <a:tr h="5364163">
                <a:tc>
                  <a:txBody>
                    <a:bodyPr/>
                    <a:lstStyle/>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cs typeface="Times New Roman" pitchFamily="18" charset="0"/>
                        </a:rPr>
                        <a:t>Systematic, </a:t>
                      </a:r>
                      <a:r>
                        <a:rPr kumimoji="0" lang="en-US" sz="1800" b="0" i="0" u="sng" strike="noStrike" cap="none" normalizeH="0" baseline="0" smtClean="0">
                          <a:ln>
                            <a:noFill/>
                          </a:ln>
                          <a:solidFill>
                            <a:srgbClr val="000000"/>
                          </a:solidFill>
                          <a:effectLst/>
                          <a:latin typeface="Calibri" pitchFamily="34" charset="0"/>
                          <a:cs typeface="Times New Roman" pitchFamily="18" charset="0"/>
                        </a:rPr>
                        <a:t>ongoing </a:t>
                      </a:r>
                      <a:endParaRPr kumimoji="0" lang="en-US" sz="1800" b="0" i="0" u="sng" strike="noStrike" cap="none" normalizeH="0" baseline="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4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cs typeface="Times New Roman" pitchFamily="18" charset="0"/>
                        </a:rPr>
                        <a:t>During programme implementation</a:t>
                      </a:r>
                      <a:endParaRPr kumimoji="0" lang="en-US" sz="1800" b="0" i="0" u="none" strike="noStrike" cap="none" normalizeH="0" baseline="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8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8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sng" strike="noStrike" cap="none" normalizeH="0" baseline="0" smtClean="0">
                          <a:ln>
                            <a:noFill/>
                          </a:ln>
                          <a:solidFill>
                            <a:srgbClr val="000000"/>
                          </a:solidFill>
                          <a:effectLst/>
                          <a:latin typeface="Calibri" pitchFamily="34" charset="0"/>
                          <a:cs typeface="Times New Roman" pitchFamily="18" charset="0"/>
                        </a:rPr>
                        <a:t>Tracking</a:t>
                      </a:r>
                      <a:r>
                        <a:rPr kumimoji="0" lang="en-US" sz="1800" b="0" i="0" u="none" strike="noStrike" cap="none" normalizeH="0" baseline="0" smtClean="0">
                          <a:ln>
                            <a:noFill/>
                          </a:ln>
                          <a:solidFill>
                            <a:srgbClr val="000000"/>
                          </a:solidFill>
                          <a:effectLst/>
                          <a:latin typeface="Calibri" pitchFamily="34" charset="0"/>
                          <a:cs typeface="Times New Roman" pitchFamily="18" charset="0"/>
                        </a:rPr>
                        <a:t> of activities and progress</a:t>
                      </a:r>
                      <a:endParaRPr kumimoji="0" lang="en-US" sz="1800" b="0" i="0" u="none" strike="noStrike" cap="none" normalizeH="0" baseline="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8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4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cs typeface="Times New Roman" pitchFamily="18" charset="0"/>
                        </a:rPr>
                        <a:t>According to AWP</a:t>
                      </a:r>
                      <a:endParaRPr kumimoji="0" lang="en-US" sz="1800" b="0" i="0" u="none" strike="noStrike" cap="none" normalizeH="0" baseline="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4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4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cs typeface="Times New Roman" pitchFamily="18" charset="0"/>
                        </a:rPr>
                        <a:t>For short term corrective action</a:t>
                      </a:r>
                      <a:endParaRPr kumimoji="0" lang="en-US" sz="1800" b="0" i="0" u="none" strike="noStrike" cap="none" normalizeH="0" baseline="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8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4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cs typeface="Times New Roman" pitchFamily="18" charset="0"/>
                        </a:rPr>
                        <a:t>Accountability for implementation</a:t>
                      </a:r>
                      <a:endParaRPr kumimoji="0" lang="en-US" sz="1800" b="0" i="0" u="none" strike="noStrike" cap="none" normalizeH="0" baseline="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4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cs typeface="Times New Roman" pitchFamily="18" charset="0"/>
                        </a:rPr>
                        <a:t>Contributes to evaluation</a:t>
                      </a: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400" b="0" i="0" u="none"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0" i="0" u="none" strike="noStrike" cap="none" normalizeH="0" baseline="0" smtClean="0">
                          <a:ln>
                            <a:noFill/>
                          </a:ln>
                          <a:solidFill>
                            <a:srgbClr val="000000"/>
                          </a:solidFill>
                          <a:effectLst/>
                          <a:latin typeface="Calibri" pitchFamily="34" charset="0"/>
                          <a:cs typeface="Times New Roman" pitchFamily="18" charset="0"/>
                        </a:rPr>
                        <a:t>Conducted by </a:t>
                      </a:r>
                      <a:r>
                        <a:rPr kumimoji="0" lang="en-US" sz="1800" b="0" i="0" u="sng" strike="noStrike" cap="none" normalizeH="0" baseline="0" smtClean="0">
                          <a:ln>
                            <a:noFill/>
                          </a:ln>
                          <a:solidFill>
                            <a:srgbClr val="000000"/>
                          </a:solidFill>
                          <a:effectLst/>
                          <a:latin typeface="Calibri" pitchFamily="34" charset="0"/>
                          <a:cs typeface="Times New Roman" pitchFamily="18" charset="0"/>
                        </a:rPr>
                        <a:t>insiders</a:t>
                      </a: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endParaRPr kumimoji="0" lang="en-US" sz="1400" b="0" i="0" u="sng" strike="noStrike" cap="none" normalizeH="0" baseline="0" smtClean="0">
                        <a:ln>
                          <a:noFill/>
                        </a:ln>
                        <a:solidFill>
                          <a:srgbClr val="000000"/>
                        </a:solidFill>
                        <a:effectLst/>
                        <a:latin typeface="Calibri" pitchFamily="34" charset="0"/>
                        <a:cs typeface="Times New Roman" pitchFamily="18" charset="0"/>
                      </a:endParaRPr>
                    </a:p>
                    <a:p>
                      <a:pPr marL="342900" marR="0" lvl="0" indent="-342900" algn="ctr" defTabSz="914400" rtl="0" eaLnBrk="1" fontAlgn="base" latinLnBrk="0" hangingPunct="1">
                        <a:lnSpc>
                          <a:spcPct val="100000"/>
                        </a:lnSpc>
                        <a:spcBef>
                          <a:spcPct val="0"/>
                        </a:spcBef>
                        <a:spcAft>
                          <a:spcPct val="0"/>
                        </a:spcAft>
                        <a:buClr>
                          <a:schemeClr val="tx1"/>
                        </a:buClr>
                        <a:buSzTx/>
                        <a:buFont typeface="Symbol" pitchFamily="18" charset="2"/>
                        <a:buNone/>
                        <a:tabLst>
                          <a:tab pos="228600" algn="l"/>
                        </a:tabLst>
                      </a:pPr>
                      <a:r>
                        <a:rPr kumimoji="0" lang="en-US" sz="1800" b="1" i="1" u="none" strike="noStrike" cap="none" normalizeH="0" baseline="0" smtClean="0">
                          <a:ln>
                            <a:noFill/>
                          </a:ln>
                          <a:solidFill>
                            <a:srgbClr val="000000"/>
                          </a:solidFill>
                          <a:effectLst/>
                          <a:latin typeface="Calibri" pitchFamily="34" charset="0"/>
                          <a:cs typeface="Times New Roman" pitchFamily="18" charset="0"/>
                        </a:rPr>
                        <a:t>Are we doing things right?</a:t>
                      </a:r>
                      <a:endParaRPr kumimoji="0" lang="en-US" sz="1800" b="1" i="1" u="none" strike="noStrike" cap="none" normalizeH="0" baseline="0" smtClean="0">
                        <a:ln>
                          <a:noFill/>
                        </a:ln>
                        <a:solidFill>
                          <a:schemeClr val="tx1"/>
                        </a:solidFill>
                        <a:effectLst/>
                        <a:latin typeface="Times New Roman" pitchFamily="18" charset="0"/>
                        <a:cs typeface="Times New Roman" pitchFamily="18" charset="0"/>
                      </a:endParaRPr>
                    </a:p>
                  </a:txBody>
                  <a:tcPr marT="45703" marB="45703"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US" sz="1800" b="0" i="0" u="none" strike="noStrike" cap="none" normalizeH="0" baseline="0" dirty="0" smtClean="0">
                          <a:ln>
                            <a:noFill/>
                          </a:ln>
                          <a:solidFill>
                            <a:srgbClr val="000000"/>
                          </a:solidFill>
                          <a:effectLst/>
                          <a:latin typeface="Calibri" pitchFamily="34" charset="0"/>
                          <a:cs typeface="Times New Roman" pitchFamily="18" charset="0"/>
                        </a:rPr>
                        <a:t>Systematic, </a:t>
                      </a:r>
                      <a:r>
                        <a:rPr kumimoji="0" lang="en-US" sz="1800" b="0" i="0" u="sng" strike="noStrike" cap="none" normalizeH="0" baseline="0" dirty="0" smtClean="0">
                          <a:ln>
                            <a:noFill/>
                          </a:ln>
                          <a:solidFill>
                            <a:srgbClr val="000000"/>
                          </a:solidFill>
                          <a:effectLst/>
                          <a:latin typeface="Calibri" pitchFamily="34" charset="0"/>
                          <a:cs typeface="Times New Roman" pitchFamily="18" charset="0"/>
                        </a:rPr>
                        <a:t>periodic</a:t>
                      </a:r>
                      <a:endParaRPr kumimoji="0" lang="en-US" sz="1800" b="0" i="0" u="sng" strike="noStrike" cap="none" normalizeH="0" baseline="0" dirty="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400" b="0" i="0" u="none" strike="noStrike" cap="none" normalizeH="0" baseline="0" dirty="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US" sz="1800" b="0" i="0" u="none" strike="noStrike" cap="none" normalizeH="0" baseline="0" dirty="0" smtClean="0">
                          <a:ln>
                            <a:noFill/>
                          </a:ln>
                          <a:solidFill>
                            <a:srgbClr val="000000"/>
                          </a:solidFill>
                          <a:effectLst/>
                          <a:latin typeface="Calibri" pitchFamily="34" charset="0"/>
                          <a:cs typeface="Times New Roman" pitchFamily="18" charset="0"/>
                        </a:rPr>
                        <a:t>During </a:t>
                      </a:r>
                      <a:r>
                        <a:rPr kumimoji="0" lang="en-US" sz="1800" b="0" i="0" u="sng" strike="noStrike" cap="none" normalizeH="0" baseline="0" dirty="0" smtClean="0">
                          <a:ln>
                            <a:noFill/>
                          </a:ln>
                          <a:solidFill>
                            <a:srgbClr val="000000"/>
                          </a:solidFill>
                          <a:effectLst/>
                          <a:latin typeface="Calibri" pitchFamily="34" charset="0"/>
                          <a:cs typeface="Times New Roman" pitchFamily="18" charset="0"/>
                        </a:rPr>
                        <a:t>and</a:t>
                      </a:r>
                      <a:r>
                        <a:rPr kumimoji="0" lang="en-US" sz="1800" b="0" i="0" u="none" strike="noStrike" cap="none" normalizeH="0" baseline="0" dirty="0" smtClean="0">
                          <a:ln>
                            <a:noFill/>
                          </a:ln>
                          <a:solidFill>
                            <a:srgbClr val="000000"/>
                          </a:solidFill>
                          <a:effectLst/>
                          <a:latin typeface="Calibri" pitchFamily="34" charset="0"/>
                          <a:cs typeface="Times New Roman" pitchFamily="18" charset="0"/>
                        </a:rPr>
                        <a:t> after </a:t>
                      </a:r>
                      <a:r>
                        <a:rPr kumimoji="0" lang="en-US" sz="1800" b="0" i="0" u="none" strike="noStrike" cap="none" normalizeH="0" baseline="0" dirty="0" err="1" smtClean="0">
                          <a:ln>
                            <a:noFill/>
                          </a:ln>
                          <a:solidFill>
                            <a:srgbClr val="000000"/>
                          </a:solidFill>
                          <a:effectLst/>
                          <a:latin typeface="Calibri" pitchFamily="34" charset="0"/>
                          <a:cs typeface="Times New Roman" pitchFamily="18" charset="0"/>
                        </a:rPr>
                        <a:t>programme</a:t>
                      </a:r>
                      <a:r>
                        <a:rPr kumimoji="0" lang="en-US" sz="1800" b="0" i="0" u="none" strike="noStrike" cap="none" normalizeH="0" baseline="0" dirty="0" smtClean="0">
                          <a:ln>
                            <a:noFill/>
                          </a:ln>
                          <a:solidFill>
                            <a:srgbClr val="000000"/>
                          </a:solidFill>
                          <a:effectLst/>
                          <a:latin typeface="Calibri" pitchFamily="34" charset="0"/>
                          <a:cs typeface="Times New Roman" pitchFamily="18" charset="0"/>
                        </a:rPr>
                        <a:t> implementation</a:t>
                      </a:r>
                      <a:endParaRPr kumimoji="0" lang="en-US" sz="1800" b="0" i="0" u="none" strike="noStrike" cap="none" normalizeH="0" baseline="0" dirty="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US" sz="1400" b="0" i="0" u="none" strike="noStrike" cap="none" normalizeH="0" baseline="0" dirty="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US" sz="1800" b="0" i="0" u="sng" strike="noStrike" cap="none" normalizeH="0" baseline="0" dirty="0" err="1" smtClean="0">
                          <a:ln>
                            <a:noFill/>
                          </a:ln>
                          <a:solidFill>
                            <a:srgbClr val="000000"/>
                          </a:solidFill>
                          <a:effectLst/>
                          <a:latin typeface="Calibri" pitchFamily="34" charset="0"/>
                          <a:cs typeface="Times New Roman" pitchFamily="18" charset="0"/>
                        </a:rPr>
                        <a:t>Judgement</a:t>
                      </a:r>
                      <a:r>
                        <a:rPr kumimoji="0" lang="en-US" sz="1800" b="0" i="0" u="sng" strike="noStrike" cap="none" normalizeH="0" baseline="0" dirty="0" smtClean="0">
                          <a:ln>
                            <a:noFill/>
                          </a:ln>
                          <a:solidFill>
                            <a:srgbClr val="000000"/>
                          </a:solidFill>
                          <a:effectLst/>
                          <a:latin typeface="Calibri" pitchFamily="34" charset="0"/>
                          <a:cs typeface="Times New Roman" pitchFamily="18" charset="0"/>
                        </a:rPr>
                        <a:t> </a:t>
                      </a:r>
                      <a:r>
                        <a:rPr kumimoji="0" lang="en-US" sz="1800" b="0" i="0" u="none" strike="noStrike" cap="none" normalizeH="0" baseline="0" dirty="0" smtClean="0">
                          <a:ln>
                            <a:noFill/>
                          </a:ln>
                          <a:solidFill>
                            <a:srgbClr val="000000"/>
                          </a:solidFill>
                          <a:effectLst/>
                          <a:latin typeface="Calibri" pitchFamily="34" charset="0"/>
                          <a:cs typeface="Times New Roman" pitchFamily="18" charset="0"/>
                        </a:rPr>
                        <a:t>of merit, value or worth of a </a:t>
                      </a:r>
                      <a:r>
                        <a:rPr kumimoji="0" lang="en-US" sz="1800" b="0" i="0" u="none" strike="noStrike" cap="none" normalizeH="0" baseline="0" dirty="0" err="1" smtClean="0">
                          <a:ln>
                            <a:noFill/>
                          </a:ln>
                          <a:solidFill>
                            <a:srgbClr val="000000"/>
                          </a:solidFill>
                          <a:effectLst/>
                          <a:latin typeface="Calibri" pitchFamily="34" charset="0"/>
                          <a:cs typeface="Times New Roman" pitchFamily="18" charset="0"/>
                        </a:rPr>
                        <a:t>programme</a:t>
                      </a:r>
                      <a:r>
                        <a:rPr kumimoji="0" lang="en-US" sz="1800" b="0" i="0" u="none" strike="noStrike" cap="none" normalizeH="0" baseline="0" dirty="0" smtClean="0">
                          <a:ln>
                            <a:noFill/>
                          </a:ln>
                          <a:solidFill>
                            <a:srgbClr val="000000"/>
                          </a:solidFill>
                          <a:effectLst/>
                          <a:latin typeface="Calibri" pitchFamily="34" charset="0"/>
                          <a:cs typeface="Times New Roman" pitchFamily="18" charset="0"/>
                        </a:rPr>
                        <a:t>/project</a:t>
                      </a:r>
                      <a:endParaRPr kumimoji="0" lang="en-US" sz="1800" b="0" i="0" u="none" strike="noStrike" cap="none" normalizeH="0" baseline="0" dirty="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dirty="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0" i="0" u="none" strike="noStrike" cap="none" normalizeH="0" baseline="0" dirty="0" smtClean="0">
                          <a:ln>
                            <a:noFill/>
                          </a:ln>
                          <a:solidFill>
                            <a:srgbClr val="000000"/>
                          </a:solidFill>
                          <a:effectLst/>
                          <a:latin typeface="Calibri" pitchFamily="34" charset="0"/>
                          <a:cs typeface="Times New Roman" pitchFamily="18" charset="0"/>
                        </a:rPr>
                        <a:t>Compared to </a:t>
                      </a:r>
                      <a:r>
                        <a:rPr kumimoji="0" lang="en-GB" sz="1800" b="0" i="0" u="sng" strike="noStrike" cap="none" normalizeH="0" baseline="0" dirty="0" smtClean="0">
                          <a:ln>
                            <a:noFill/>
                          </a:ln>
                          <a:solidFill>
                            <a:srgbClr val="000000"/>
                          </a:solidFill>
                          <a:effectLst/>
                          <a:latin typeface="Calibri" pitchFamily="34" charset="0"/>
                          <a:cs typeface="Times New Roman" pitchFamily="18" charset="0"/>
                        </a:rPr>
                        <a:t>evaluation criteria</a:t>
                      </a:r>
                      <a:r>
                        <a:rPr kumimoji="0" lang="en-GB" sz="1800" b="0" i="0" u="none" strike="noStrike" cap="none" normalizeH="0" baseline="0" dirty="0" smtClean="0">
                          <a:ln>
                            <a:noFill/>
                          </a:ln>
                          <a:solidFill>
                            <a:srgbClr val="000000"/>
                          </a:solidFill>
                          <a:effectLst/>
                          <a:latin typeface="Calibri" pitchFamily="34" charset="0"/>
                          <a:cs typeface="Times New Roman" pitchFamily="18" charset="0"/>
                        </a:rPr>
                        <a:t> (relevance, effectiveness, impact)</a:t>
                      </a:r>
                      <a:endParaRPr kumimoji="0" lang="en-US" sz="1800" b="0" i="0" u="none" strike="noStrike" cap="none" normalizeH="0" baseline="0" dirty="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dirty="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0" i="0" u="none" strike="noStrike" cap="none" normalizeH="0" baseline="0" dirty="0" smtClean="0">
                          <a:ln>
                            <a:noFill/>
                          </a:ln>
                          <a:solidFill>
                            <a:srgbClr val="000000"/>
                          </a:solidFill>
                          <a:effectLst/>
                          <a:latin typeface="Calibri" pitchFamily="34" charset="0"/>
                          <a:cs typeface="Times New Roman" pitchFamily="18" charset="0"/>
                        </a:rPr>
                        <a:t>For decision-making about future programmes</a:t>
                      </a:r>
                      <a:endParaRPr kumimoji="0" lang="en-US" sz="1800" b="0" i="0" u="none" strike="noStrike" cap="none" normalizeH="0" baseline="0" dirty="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dirty="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0" i="0" u="none" strike="noStrike" cap="none" normalizeH="0" baseline="0" dirty="0" smtClean="0">
                          <a:ln>
                            <a:noFill/>
                          </a:ln>
                          <a:solidFill>
                            <a:srgbClr val="000000"/>
                          </a:solidFill>
                          <a:effectLst/>
                          <a:latin typeface="Calibri" pitchFamily="34" charset="0"/>
                          <a:cs typeface="Times New Roman" pitchFamily="18" charset="0"/>
                        </a:rPr>
                        <a:t>Accountability for results</a:t>
                      </a:r>
                      <a:endParaRPr kumimoji="0" lang="en-US" sz="1800" b="0" i="0" u="none" strike="noStrike" cap="none" normalizeH="0" baseline="0" dirty="0" smtClean="0">
                        <a:ln>
                          <a:noFill/>
                        </a:ln>
                        <a:solidFill>
                          <a:schemeClr val="tx2"/>
                        </a:solidFill>
                        <a:effectLst/>
                        <a:latin typeface="Times New Roman" pitchFamily="18"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dirty="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0" i="0" u="none" strike="noStrike" cap="none" normalizeH="0" baseline="0" dirty="0" smtClean="0">
                          <a:ln>
                            <a:noFill/>
                          </a:ln>
                          <a:solidFill>
                            <a:srgbClr val="000000"/>
                          </a:solidFill>
                          <a:effectLst/>
                          <a:latin typeface="Calibri" pitchFamily="34" charset="0"/>
                          <a:cs typeface="Times New Roman" pitchFamily="18" charset="0"/>
                        </a:rPr>
                        <a:t>For office &amp; organizational learning</a:t>
                      </a: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dirty="0" smtClean="0">
                        <a:ln>
                          <a:noFill/>
                        </a:ln>
                        <a:solidFill>
                          <a:srgbClr val="000000"/>
                        </a:solidFill>
                        <a:effectLst/>
                        <a:latin typeface="Calibri" pitchFamily="34" charset="0"/>
                        <a:cs typeface="Times New Roman" pitchFamily="18" charset="0"/>
                      </a:endParaRP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0" i="0" u="none" strike="noStrike" cap="none" normalizeH="0" baseline="0" dirty="0" smtClean="0">
                          <a:ln>
                            <a:noFill/>
                          </a:ln>
                          <a:solidFill>
                            <a:srgbClr val="000000"/>
                          </a:solidFill>
                          <a:effectLst/>
                          <a:latin typeface="Calibri" pitchFamily="34" charset="0"/>
                          <a:cs typeface="Times New Roman" pitchFamily="18" charset="0"/>
                        </a:rPr>
                        <a:t>Conducted by </a:t>
                      </a:r>
                      <a:r>
                        <a:rPr kumimoji="0" lang="en-GB" sz="1800" b="0" i="0" u="sng" strike="noStrike" cap="none" normalizeH="0" baseline="0" dirty="0" smtClean="0">
                          <a:ln>
                            <a:noFill/>
                          </a:ln>
                          <a:solidFill>
                            <a:srgbClr val="000000"/>
                          </a:solidFill>
                          <a:effectLst/>
                          <a:latin typeface="Calibri" pitchFamily="34" charset="0"/>
                          <a:cs typeface="Times New Roman" pitchFamily="18" charset="0"/>
                        </a:rPr>
                        <a:t>impartial outsiders</a:t>
                      </a:r>
                    </a:p>
                    <a:p>
                      <a:pPr marL="342900" marR="0" lvl="0" indent="-342900" algn="l"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endParaRPr kumimoji="0" lang="en-GB" sz="1400" b="0" i="0" u="none" strike="noStrike" cap="none" normalizeH="0" baseline="0" dirty="0" smtClean="0">
                        <a:ln>
                          <a:noFill/>
                        </a:ln>
                        <a:solidFill>
                          <a:srgbClr val="000000"/>
                        </a:solidFill>
                        <a:effectLst/>
                        <a:latin typeface="Calibri" pitchFamily="34" charset="0"/>
                        <a:cs typeface="Times New Roman" pitchFamily="18" charset="0"/>
                      </a:endParaRPr>
                    </a:p>
                    <a:p>
                      <a:pPr marL="342900" marR="0" lvl="0" indent="-342900" algn="ctr" defTabSz="914400" rtl="0" eaLnBrk="1" fontAlgn="base" latinLnBrk="0" hangingPunct="1">
                        <a:lnSpc>
                          <a:spcPct val="100000"/>
                        </a:lnSpc>
                        <a:spcBef>
                          <a:spcPct val="0"/>
                        </a:spcBef>
                        <a:spcAft>
                          <a:spcPct val="0"/>
                        </a:spcAft>
                        <a:buClr>
                          <a:schemeClr val="tx1"/>
                        </a:buClr>
                        <a:buSzTx/>
                        <a:buFont typeface="Symbol" pitchFamily="18" charset="2"/>
                        <a:buChar char=""/>
                        <a:tabLst>
                          <a:tab pos="228600" algn="l"/>
                        </a:tabLst>
                      </a:pPr>
                      <a:r>
                        <a:rPr kumimoji="0" lang="en-GB" sz="1800" b="1" i="1" u="none" strike="noStrike" cap="none" normalizeH="0" baseline="0" smtClean="0">
                          <a:ln>
                            <a:noFill/>
                          </a:ln>
                          <a:solidFill>
                            <a:srgbClr val="000000"/>
                          </a:solidFill>
                          <a:effectLst/>
                          <a:latin typeface="Calibri" pitchFamily="34" charset="0"/>
                          <a:cs typeface="Times New Roman" pitchFamily="18" charset="0"/>
                        </a:rPr>
                        <a:t>Did we do the </a:t>
                      </a:r>
                      <a:r>
                        <a:rPr kumimoji="0" lang="en-GB" sz="1800" b="1" i="1" u="none" strike="noStrike" cap="none" normalizeH="0" baseline="0" smtClean="0">
                          <a:ln>
                            <a:noFill/>
                          </a:ln>
                          <a:solidFill>
                            <a:srgbClr val="000000"/>
                          </a:solidFill>
                          <a:effectLst/>
                          <a:latin typeface="Calibri" pitchFamily="34" charset="0"/>
                          <a:cs typeface="Times New Roman" pitchFamily="18" charset="0"/>
                        </a:rPr>
                        <a:t>right </a:t>
                      </a:r>
                      <a:r>
                        <a:rPr kumimoji="0" lang="en-GB" sz="1800" b="1" i="1" u="none" strike="noStrike" cap="none" normalizeH="0" baseline="0" smtClean="0">
                          <a:ln>
                            <a:noFill/>
                          </a:ln>
                          <a:solidFill>
                            <a:srgbClr val="000000"/>
                          </a:solidFill>
                          <a:effectLst/>
                          <a:latin typeface="Calibri" pitchFamily="34" charset="0"/>
                          <a:cs typeface="Times New Roman" pitchFamily="18" charset="0"/>
                        </a:rPr>
                        <a:t>things?</a:t>
                      </a:r>
                      <a:endParaRPr kumimoji="0" lang="en-GB" sz="1800" b="1" i="1" u="none" strike="noStrike" cap="none" normalizeH="0" baseline="0" smtClean="0">
                        <a:ln>
                          <a:noFill/>
                        </a:ln>
                        <a:solidFill>
                          <a:schemeClr val="tx1"/>
                        </a:solidFill>
                        <a:effectLst/>
                        <a:latin typeface="Times New Roman" pitchFamily="18" charset="0"/>
                        <a:cs typeface="Times New Roman" pitchFamily="18" charset="0"/>
                      </a:endParaRPr>
                    </a:p>
                  </a:txBody>
                  <a:tcPr marT="45703" marB="45703" horzOverflow="overflow">
                    <a:lnL w="12700" cap="flat" cmpd="sng" algn="ctr">
                      <a:solidFill>
                        <a:srgbClr val="C0C0C0"/>
                      </a:solidFill>
                      <a:prstDash val="solid"/>
                      <a:round/>
                      <a:headEnd type="none" w="med" len="med"/>
                      <a:tailEnd type="none" w="med" len="med"/>
                    </a:lnL>
                    <a:lnR w="12700" cap="flat" cmpd="sng" algn="ctr">
                      <a:solidFill>
                        <a:srgbClr val="C0C0C0"/>
                      </a:solidFill>
                      <a:prstDash val="solid"/>
                      <a:round/>
                      <a:headEnd type="none" w="med" len="med"/>
                      <a:tailEnd type="none" w="med" len="med"/>
                    </a:lnR>
                    <a:lnT w="12700" cap="flat" cmpd="sng" algn="ctr">
                      <a:solidFill>
                        <a:srgbClr val="C0C0C0"/>
                      </a:solidFill>
                      <a:prstDash val="solid"/>
                      <a:round/>
                      <a:headEnd type="none" w="med" len="med"/>
                      <a:tailEnd type="none" w="med" len="med"/>
                    </a:lnT>
                    <a:lnB w="12700" cap="flat" cmpd="sng" algn="ctr">
                      <a:solidFill>
                        <a:srgbClr val="C0C0C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ChangeArrowheads="1"/>
          </p:cNvSpPr>
          <p:nvPr>
            <p:ph type="title" idx="4294967295"/>
          </p:nvPr>
        </p:nvSpPr>
        <p:spPr/>
        <p:txBody>
          <a:bodyPr/>
          <a:lstStyle/>
          <a:p>
            <a:pPr eaLnBrk="1" hangingPunct="1"/>
            <a:r>
              <a:rPr lang="en-US" sz="3600" b="1" smtClean="0">
                <a:ea typeface="ＭＳ Ｐゴシック" pitchFamily="34" charset="-128"/>
              </a:rPr>
              <a:t>A Human Rights Based Approach </a:t>
            </a:r>
            <a:br>
              <a:rPr lang="en-US" sz="3600" b="1" smtClean="0">
                <a:ea typeface="ＭＳ Ｐゴシック" pitchFamily="34" charset="-128"/>
              </a:rPr>
            </a:br>
            <a:r>
              <a:rPr lang="en-US" sz="3600" b="1" smtClean="0">
                <a:ea typeface="ＭＳ Ｐゴシック" pitchFamily="34" charset="-128"/>
              </a:rPr>
              <a:t>to Monitoring</a:t>
            </a:r>
          </a:p>
        </p:txBody>
      </p:sp>
      <p:sp>
        <p:nvSpPr>
          <p:cNvPr id="121858" name="Rectangle 3"/>
          <p:cNvSpPr>
            <a:spLocks noGrp="1" noChangeArrowheads="1"/>
          </p:cNvSpPr>
          <p:nvPr>
            <p:ph type="body" idx="4294967295"/>
          </p:nvPr>
        </p:nvSpPr>
        <p:spPr/>
        <p:txBody>
          <a:bodyPr/>
          <a:lstStyle/>
          <a:p>
            <a:pPr eaLnBrk="1" hangingPunct="1">
              <a:lnSpc>
                <a:spcPct val="90000"/>
              </a:lnSpc>
            </a:pPr>
            <a:r>
              <a:rPr lang="en-US" sz="2400" dirty="0" smtClean="0">
                <a:ea typeface="ＭＳ Ｐゴシック" pitchFamily="34" charset="-128"/>
              </a:rPr>
              <a:t>Monitoring that is sensitive to human rights applies the human rights principles and standards to inform and strengthen…</a:t>
            </a:r>
          </a:p>
          <a:p>
            <a:pPr lvl="1" eaLnBrk="1" hangingPunct="1">
              <a:lnSpc>
                <a:spcPct val="90000"/>
              </a:lnSpc>
            </a:pPr>
            <a:r>
              <a:rPr lang="en-US" sz="2000" dirty="0" smtClean="0">
                <a:ea typeface="ＭＳ Ｐゴシック" pitchFamily="34" charset="-128"/>
              </a:rPr>
              <a:t>Results and indicators</a:t>
            </a:r>
          </a:p>
          <a:p>
            <a:pPr lvl="1" eaLnBrk="1" hangingPunct="1">
              <a:lnSpc>
                <a:spcPct val="90000"/>
              </a:lnSpc>
            </a:pPr>
            <a:r>
              <a:rPr lang="en-US" sz="2000" dirty="0" smtClean="0">
                <a:ea typeface="ＭＳ Ｐゴシック" pitchFamily="34" charset="-128"/>
              </a:rPr>
              <a:t>Processes (both development processes and processes for monitoring and reporting)</a:t>
            </a:r>
          </a:p>
          <a:p>
            <a:pPr eaLnBrk="1" hangingPunct="1">
              <a:lnSpc>
                <a:spcPct val="90000"/>
              </a:lnSpc>
            </a:pPr>
            <a:endParaRPr lang="en-US" sz="2000" dirty="0" smtClean="0">
              <a:ea typeface="ＭＳ Ｐゴシック" pitchFamily="34" charset="-128"/>
            </a:endParaRPr>
          </a:p>
          <a:p>
            <a:pPr eaLnBrk="1" hangingPunct="1">
              <a:lnSpc>
                <a:spcPct val="90000"/>
              </a:lnSpc>
            </a:pPr>
            <a:r>
              <a:rPr lang="en-US" sz="2400" dirty="0" smtClean="0">
                <a:ea typeface="ＭＳ Ｐゴシック" pitchFamily="34" charset="-128"/>
              </a:rPr>
              <a:t>It asks some fundamental questions</a:t>
            </a:r>
          </a:p>
          <a:p>
            <a:pPr lvl="1" eaLnBrk="1" hangingPunct="1">
              <a:lnSpc>
                <a:spcPct val="90000"/>
              </a:lnSpc>
            </a:pPr>
            <a:r>
              <a:rPr lang="en-US" sz="2000" dirty="0">
                <a:ea typeface="ＭＳ Ｐゴシック" pitchFamily="34" charset="-128"/>
              </a:rPr>
              <a:t>What to measure?</a:t>
            </a:r>
          </a:p>
          <a:p>
            <a:pPr lvl="1" eaLnBrk="1" hangingPunct="1">
              <a:lnSpc>
                <a:spcPct val="90000"/>
              </a:lnSpc>
            </a:pPr>
            <a:r>
              <a:rPr lang="en-US" sz="2000" dirty="0">
                <a:ea typeface="ＭＳ Ｐゴシック" pitchFamily="34" charset="-128"/>
              </a:rPr>
              <a:t>Who to involve?</a:t>
            </a:r>
          </a:p>
          <a:p>
            <a:pPr lvl="1" eaLnBrk="1" hangingPunct="1">
              <a:lnSpc>
                <a:spcPct val="90000"/>
              </a:lnSpc>
            </a:pPr>
            <a:r>
              <a:rPr lang="en-US" sz="2000" dirty="0">
                <a:ea typeface="ＭＳ Ｐゴシック" pitchFamily="34" charset="-128"/>
              </a:rPr>
              <a:t>How to measure?</a:t>
            </a:r>
          </a:p>
          <a:p>
            <a:pPr lvl="1" eaLnBrk="1" hangingPunct="1">
              <a:lnSpc>
                <a:spcPct val="90000"/>
              </a:lnSpc>
            </a:pPr>
            <a:endParaRPr lang="en-US" sz="2000" dirty="0" smtClean="0">
              <a:ea typeface="ＭＳ Ｐゴシック" pitchFamily="34" charset="-128"/>
            </a:endParaRPr>
          </a:p>
        </p:txBody>
      </p:sp>
      <p:sp>
        <p:nvSpPr>
          <p:cNvPr id="121859" name="Rectangle 7"/>
          <p:cNvSpPr>
            <a:spLocks noChangeArrowheads="1"/>
          </p:cNvSpPr>
          <p:nvPr/>
        </p:nvSpPr>
        <p:spPr bwMode="auto">
          <a:xfrm>
            <a:off x="7239000" y="3352800"/>
            <a:ext cx="277813" cy="287338"/>
          </a:xfrm>
          <a:prstGeom prst="rect">
            <a:avLst/>
          </a:prstGeom>
          <a:noFill/>
          <a:ln w="9525">
            <a:noFill/>
            <a:miter lim="800000"/>
            <a:headEnd/>
            <a:tailEnd/>
          </a:ln>
        </p:spPr>
        <p:txBody>
          <a:bodyPr wrap="none">
            <a:spAutoFit/>
          </a:bodyPr>
          <a:lstStyle/>
          <a:p>
            <a:pPr>
              <a:lnSpc>
                <a:spcPct val="80000"/>
              </a:lnSpc>
              <a:spcBef>
                <a:spcPct val="20000"/>
              </a:spcBef>
              <a:buClr>
                <a:srgbClr val="006699"/>
              </a:buClr>
              <a:buFont typeface="Wingdings" pitchFamily="2" charset="2"/>
              <a:buChar char="§"/>
            </a:pPr>
            <a:endParaRPr lang="en-US" sz="1600" b="1"/>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p:txBody>
          <a:bodyPr/>
          <a:lstStyle/>
          <a:p>
            <a:pPr eaLnBrk="1" hangingPunct="1">
              <a:defRPr/>
            </a:pPr>
            <a:r>
              <a:rPr lang="en-US" b="1" smtClean="0">
                <a:ea typeface="ＭＳ Ｐゴシック" pitchFamily="34" charset="-128"/>
              </a:rPr>
              <a:t>What to Measure?</a:t>
            </a:r>
            <a:r>
              <a:rPr lang="en-US" smtClean="0">
                <a:effectLst>
                  <a:outerShdw blurRad="38100" dist="38100" dir="2700000" algn="tl">
                    <a:srgbClr val="C0C0C0"/>
                  </a:outerShdw>
                </a:effectLst>
                <a:latin typeface="Helvetica" charset="0"/>
                <a:ea typeface="ＭＳ Ｐゴシック" pitchFamily="34" charset="-128"/>
              </a:rPr>
              <a:t> </a:t>
            </a:r>
          </a:p>
        </p:txBody>
      </p:sp>
      <p:sp>
        <p:nvSpPr>
          <p:cNvPr id="125954" name="Rectangle 3"/>
          <p:cNvSpPr>
            <a:spLocks noGrp="1" noChangeArrowheads="1"/>
          </p:cNvSpPr>
          <p:nvPr>
            <p:ph type="body" idx="4294967295"/>
          </p:nvPr>
        </p:nvSpPr>
        <p:spPr>
          <a:xfrm>
            <a:off x="457200" y="1566863"/>
            <a:ext cx="8229600" cy="4525962"/>
          </a:xfrm>
        </p:spPr>
        <p:txBody>
          <a:bodyPr/>
          <a:lstStyle/>
          <a:p>
            <a:pPr eaLnBrk="1" hangingPunct="1">
              <a:lnSpc>
                <a:spcPct val="90000"/>
              </a:lnSpc>
            </a:pPr>
            <a:r>
              <a:rPr lang="en-US" sz="3600" smtClean="0">
                <a:ea typeface="ＭＳ Ｐゴシック" pitchFamily="34" charset="-128"/>
              </a:rPr>
              <a:t>Ideally:</a:t>
            </a:r>
          </a:p>
          <a:p>
            <a:pPr lvl="1" eaLnBrk="1" hangingPunct="1">
              <a:lnSpc>
                <a:spcPct val="90000"/>
              </a:lnSpc>
            </a:pPr>
            <a:r>
              <a:rPr lang="en-US" sz="3200" smtClean="0">
                <a:ea typeface="ＭＳ Ｐゴシック" pitchFamily="34" charset="-128"/>
              </a:rPr>
              <a:t> Results</a:t>
            </a:r>
          </a:p>
          <a:p>
            <a:pPr lvl="2" eaLnBrk="1" hangingPunct="1">
              <a:lnSpc>
                <a:spcPct val="90000"/>
              </a:lnSpc>
              <a:buFont typeface="Wingdings" pitchFamily="2" charset="2"/>
              <a:buChar char="Ø"/>
            </a:pPr>
            <a:r>
              <a:rPr lang="en-CA" smtClean="0">
                <a:ea typeface="ＭＳ Ｐゴシック" pitchFamily="34" charset="-128"/>
              </a:rPr>
              <a:t>Outputs</a:t>
            </a:r>
          </a:p>
          <a:p>
            <a:pPr lvl="2" eaLnBrk="1" hangingPunct="1">
              <a:lnSpc>
                <a:spcPct val="90000"/>
              </a:lnSpc>
              <a:buFont typeface="Wingdings" pitchFamily="2" charset="2"/>
              <a:buChar char="Ø"/>
            </a:pPr>
            <a:r>
              <a:rPr lang="en-CA" smtClean="0">
                <a:ea typeface="ＭＳ Ｐゴシック" pitchFamily="34" charset="-128"/>
              </a:rPr>
              <a:t>Outcomes</a:t>
            </a:r>
          </a:p>
          <a:p>
            <a:pPr lvl="2" eaLnBrk="1" hangingPunct="1">
              <a:lnSpc>
                <a:spcPct val="90000"/>
              </a:lnSpc>
              <a:buFont typeface="Wingdings" pitchFamily="2" charset="2"/>
              <a:buChar char="Ø"/>
            </a:pPr>
            <a:r>
              <a:rPr lang="en-CA" smtClean="0">
                <a:ea typeface="ＭＳ Ｐゴシック" pitchFamily="34" charset="-128"/>
              </a:rPr>
              <a:t>Impacts </a:t>
            </a:r>
            <a:r>
              <a:rPr lang="en-CA" sz="2000" smtClean="0">
                <a:ea typeface="ＭＳ Ｐゴシック" pitchFamily="34" charset="-128"/>
              </a:rPr>
              <a:t>(</a:t>
            </a:r>
            <a:r>
              <a:rPr lang="en-CA" sz="2000" i="1" smtClean="0">
                <a:ea typeface="ＭＳ Ｐゴシック" pitchFamily="34" charset="-128"/>
              </a:rPr>
              <a:t>often tied to National monitoring systems for the National Plans, PRSs, and MDGs</a:t>
            </a:r>
            <a:r>
              <a:rPr lang="en-CA" sz="2000" smtClean="0">
                <a:ea typeface="ＭＳ Ｐゴシック" pitchFamily="34" charset="-128"/>
              </a:rPr>
              <a:t>)</a:t>
            </a:r>
          </a:p>
          <a:p>
            <a:pPr lvl="1" eaLnBrk="1" hangingPunct="1">
              <a:lnSpc>
                <a:spcPct val="90000"/>
              </a:lnSpc>
            </a:pPr>
            <a:endParaRPr lang="en-US" sz="3200" smtClean="0">
              <a:ea typeface="ＭＳ Ｐゴシック" pitchFamily="34" charset="-128"/>
            </a:endParaRPr>
          </a:p>
          <a:p>
            <a:pPr lvl="1" eaLnBrk="1" hangingPunct="1">
              <a:lnSpc>
                <a:spcPct val="90000"/>
              </a:lnSpc>
            </a:pPr>
            <a:r>
              <a:rPr lang="en-US" sz="3200" smtClean="0">
                <a:ea typeface="ＭＳ Ｐゴシック" pitchFamily="34" charset="-128"/>
              </a:rPr>
              <a:t> Mechanisms and processes for programme implementation, monitoring and reporting</a:t>
            </a:r>
          </a:p>
          <a:p>
            <a:pPr lvl="1" eaLnBrk="1" hangingPunct="1">
              <a:lnSpc>
                <a:spcPct val="90000"/>
              </a:lnSpc>
            </a:pPr>
            <a:endParaRPr lang="en-US" sz="3200" smtClean="0">
              <a:ea typeface="ＭＳ Ｐゴシック" pitchFamily="34" charset="-128"/>
            </a:endParaRPr>
          </a:p>
          <a:p>
            <a:pPr lvl="1" eaLnBrk="1" hangingPunct="1">
              <a:lnSpc>
                <a:spcPct val="90000"/>
              </a:lnSpc>
              <a:buFont typeface="Arial" charset="0"/>
              <a:buNone/>
            </a:pPr>
            <a:endParaRPr lang="en-US" sz="1800" smtClean="0">
              <a:latin typeface="Times New Roman" pitchFamily="18" charset="0"/>
              <a:ea typeface="ＭＳ Ｐゴシック"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2"/>
          <p:cNvSpPr>
            <a:spLocks noGrp="1" noChangeArrowheads="1"/>
          </p:cNvSpPr>
          <p:nvPr>
            <p:ph type="title" idx="4294967295"/>
          </p:nvPr>
        </p:nvSpPr>
        <p:spPr/>
        <p:txBody>
          <a:bodyPr/>
          <a:lstStyle/>
          <a:p>
            <a:pPr eaLnBrk="1" hangingPunct="1"/>
            <a:r>
              <a:rPr lang="en-US" b="1" smtClean="0">
                <a:ea typeface="ＭＳ Ｐゴシック" pitchFamily="34" charset="-128"/>
              </a:rPr>
              <a:t>Who to Involve?</a:t>
            </a:r>
          </a:p>
        </p:txBody>
      </p:sp>
      <p:sp>
        <p:nvSpPr>
          <p:cNvPr id="128002" name="Rectangle 3"/>
          <p:cNvSpPr>
            <a:spLocks noGrp="1" noChangeArrowheads="1"/>
          </p:cNvSpPr>
          <p:nvPr>
            <p:ph type="body" idx="4294967295"/>
          </p:nvPr>
        </p:nvSpPr>
        <p:spPr/>
        <p:txBody>
          <a:bodyPr/>
          <a:lstStyle/>
          <a:p>
            <a:pPr eaLnBrk="1" hangingPunct="1"/>
            <a:r>
              <a:rPr lang="en-US" sz="2800" smtClean="0">
                <a:ea typeface="ＭＳ Ｐゴシック" pitchFamily="34" charset="-128"/>
              </a:rPr>
              <a:t>Another way of thinking about how to apply principles of ‘participation and inclusion’ to M&amp;E process</a:t>
            </a:r>
          </a:p>
          <a:p>
            <a:pPr eaLnBrk="1" hangingPunct="1"/>
            <a:endParaRPr lang="en-US" sz="2800" smtClean="0">
              <a:ea typeface="ＭＳ Ｐゴシック" pitchFamily="34" charset="-128"/>
            </a:endParaRPr>
          </a:p>
          <a:p>
            <a:pPr eaLnBrk="1" hangingPunct="1"/>
            <a:r>
              <a:rPr lang="en-US" sz="2800" smtClean="0">
                <a:ea typeface="ＭＳ Ｐゴシック" pitchFamily="34" charset="-128"/>
              </a:rPr>
              <a:t>A HRBA </a:t>
            </a:r>
          </a:p>
          <a:p>
            <a:pPr lvl="1" eaLnBrk="1" hangingPunct="1"/>
            <a:r>
              <a:rPr lang="en-US" sz="2400" smtClean="0">
                <a:ea typeface="ＭＳ Ｐゴシック" pitchFamily="34" charset="-128"/>
              </a:rPr>
              <a:t>Ensures that both rights-holders and duty-bearers are involved in M&amp;E</a:t>
            </a:r>
          </a:p>
          <a:p>
            <a:pPr lvl="1" eaLnBrk="1" hangingPunct="1"/>
            <a:r>
              <a:rPr lang="en-US" sz="2400" smtClean="0">
                <a:ea typeface="ＭＳ Ｐゴシック" pitchFamily="34" charset="-128"/>
              </a:rPr>
              <a:t>Will pay special attention to measures that include vulnerable groups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2"/>
          <p:cNvSpPr>
            <a:spLocks noGrp="1" noChangeArrowheads="1"/>
          </p:cNvSpPr>
          <p:nvPr>
            <p:ph type="title" idx="4294967295"/>
          </p:nvPr>
        </p:nvSpPr>
        <p:spPr>
          <a:xfrm>
            <a:off x="684213" y="188913"/>
            <a:ext cx="7772400" cy="936625"/>
          </a:xfrm>
        </p:spPr>
        <p:txBody>
          <a:bodyPr/>
          <a:lstStyle/>
          <a:p>
            <a:pPr eaLnBrk="1" hangingPunct="1"/>
            <a:r>
              <a:rPr lang="en-US" b="1" smtClean="0">
                <a:ea typeface="ＭＳ Ｐゴシック" pitchFamily="34" charset="-128"/>
              </a:rPr>
              <a:t>How to Measure?</a:t>
            </a:r>
          </a:p>
        </p:txBody>
      </p:sp>
      <p:sp>
        <p:nvSpPr>
          <p:cNvPr id="130050" name="Rectangle 3"/>
          <p:cNvSpPr>
            <a:spLocks noGrp="1" noChangeArrowheads="1"/>
          </p:cNvSpPr>
          <p:nvPr>
            <p:ph type="body" idx="4294967295"/>
          </p:nvPr>
        </p:nvSpPr>
        <p:spPr>
          <a:xfrm>
            <a:off x="539750" y="1412875"/>
            <a:ext cx="8229600" cy="4525963"/>
          </a:xfrm>
        </p:spPr>
        <p:txBody>
          <a:bodyPr/>
          <a:lstStyle/>
          <a:p>
            <a:pPr eaLnBrk="1" hangingPunct="1">
              <a:spcBef>
                <a:spcPct val="0"/>
              </a:spcBef>
              <a:spcAft>
                <a:spcPts val="600"/>
              </a:spcAft>
            </a:pPr>
            <a:r>
              <a:rPr lang="en-GB" sz="2800" smtClean="0">
                <a:ea typeface="ＭＳ Ｐゴシック" pitchFamily="34" charset="-128"/>
                <a:cs typeface="Arial" charset="0"/>
              </a:rPr>
              <a:t>Human rights principles and standards guide the selection of indicators and the development of monitoring and reporting systems </a:t>
            </a:r>
          </a:p>
          <a:p>
            <a:pPr eaLnBrk="1" hangingPunct="1">
              <a:spcBef>
                <a:spcPct val="0"/>
              </a:spcBef>
              <a:spcAft>
                <a:spcPts val="600"/>
              </a:spcAft>
            </a:pPr>
            <a:r>
              <a:rPr lang="en-GB" sz="2800" smtClean="0">
                <a:ea typeface="ＭＳ Ｐゴシック" pitchFamily="34" charset="-128"/>
                <a:cs typeface="Arial" charset="0"/>
              </a:rPr>
              <a:t>Indicators should be chosen that:</a:t>
            </a:r>
          </a:p>
          <a:p>
            <a:pPr lvl="1" eaLnBrk="1" hangingPunct="1">
              <a:spcBef>
                <a:spcPct val="0"/>
              </a:spcBef>
              <a:spcAft>
                <a:spcPts val="600"/>
              </a:spcAft>
            </a:pPr>
            <a:r>
              <a:rPr lang="en-GB" sz="2400" smtClean="0">
                <a:ea typeface="ＭＳ Ｐゴシック" pitchFamily="34" charset="-128"/>
                <a:cs typeface="Arial" charset="0"/>
              </a:rPr>
              <a:t>Capture the extent to which human rights principles have been incorporated into all stages of the programme</a:t>
            </a:r>
          </a:p>
          <a:p>
            <a:pPr lvl="1" eaLnBrk="1" hangingPunct="1">
              <a:spcBef>
                <a:spcPct val="0"/>
              </a:spcBef>
              <a:spcAft>
                <a:spcPts val="600"/>
              </a:spcAft>
            </a:pPr>
            <a:r>
              <a:rPr lang="en-GB" sz="2400" smtClean="0">
                <a:ea typeface="ＭＳ Ｐゴシック" pitchFamily="34" charset="-128"/>
                <a:cs typeface="Arial" charset="0"/>
              </a:rPr>
              <a:t>Demonstrate how incorporating human rights standards has contributed to overall programme effectiveness </a:t>
            </a:r>
            <a:r>
              <a:rPr lang="en-GB" sz="2000" i="1" smtClean="0">
                <a:solidFill>
                  <a:srgbClr val="FF0000"/>
                </a:solidFill>
                <a:ea typeface="ＭＳ Ｐゴシック" pitchFamily="34" charset="-128"/>
                <a:cs typeface="Arial" charset="0"/>
              </a:rPr>
              <a:t>(need practical example of this)</a:t>
            </a:r>
          </a:p>
          <a:p>
            <a:pPr eaLnBrk="1" hangingPunct="1">
              <a:spcBef>
                <a:spcPct val="0"/>
              </a:spcBef>
              <a:spcAft>
                <a:spcPts val="600"/>
              </a:spcAft>
            </a:pPr>
            <a:r>
              <a:rPr lang="en-US" sz="2800" smtClean="0">
                <a:ea typeface="ＭＳ Ｐゴシック" pitchFamily="34" charset="-128"/>
                <a:cs typeface="Arial" charset="0"/>
              </a:rPr>
              <a:t>Processes must be non-discriminatory, participatory and accountable</a:t>
            </a:r>
          </a:p>
          <a:p>
            <a:pPr lvl="1" eaLnBrk="1" hangingPunct="1">
              <a:spcBef>
                <a:spcPct val="0"/>
              </a:spcBef>
              <a:spcAft>
                <a:spcPts val="600"/>
              </a:spcAft>
            </a:pPr>
            <a:r>
              <a:rPr lang="en-US" sz="2400" smtClean="0">
                <a:ea typeface="ＭＳ Ｐゴシック" pitchFamily="34" charset="-128"/>
                <a:cs typeface="Arial" charset="0"/>
              </a:rPr>
              <a:t>Be wary of “elite capture”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2"/>
          <p:cNvSpPr>
            <a:spLocks noGrp="1" noChangeArrowheads="1"/>
          </p:cNvSpPr>
          <p:nvPr>
            <p:ph type="title" idx="4294967295"/>
          </p:nvPr>
        </p:nvSpPr>
        <p:spPr/>
        <p:txBody>
          <a:bodyPr/>
          <a:lstStyle/>
          <a:p>
            <a:pPr eaLnBrk="1" hangingPunct="1"/>
            <a:r>
              <a:rPr lang="en-US" b="1" smtClean="0"/>
              <a:t>What is an indicator?</a:t>
            </a:r>
            <a:br>
              <a:rPr lang="en-US" b="1" smtClean="0"/>
            </a:br>
            <a:endParaRPr lang="en-US" b="1" smtClean="0"/>
          </a:p>
        </p:txBody>
      </p:sp>
      <p:sp>
        <p:nvSpPr>
          <p:cNvPr id="132098" name="Rectangle 3"/>
          <p:cNvSpPr>
            <a:spLocks noGrp="1" noChangeArrowheads="1"/>
          </p:cNvSpPr>
          <p:nvPr>
            <p:ph type="body" idx="4294967295"/>
          </p:nvPr>
        </p:nvSpPr>
        <p:spPr>
          <a:xfrm>
            <a:off x="323850" y="2420938"/>
            <a:ext cx="8496300" cy="4751387"/>
          </a:xfrm>
        </p:spPr>
        <p:txBody>
          <a:bodyPr/>
          <a:lstStyle/>
          <a:p>
            <a:pPr eaLnBrk="1" hangingPunct="1">
              <a:spcBef>
                <a:spcPct val="0"/>
              </a:spcBef>
              <a:buClr>
                <a:schemeClr val="tx1"/>
              </a:buClr>
              <a:buFont typeface="Wingdings" pitchFamily="2" charset="2"/>
              <a:buNone/>
            </a:pPr>
            <a:r>
              <a:rPr lang="en-GB" sz="2800" b="1" smtClean="0">
                <a:cs typeface="Times New Roman" pitchFamily="18" charset="0"/>
              </a:rPr>
              <a:t>	</a:t>
            </a:r>
            <a:r>
              <a:rPr lang="en-GB" smtClean="0">
                <a:cs typeface="Times New Roman" pitchFamily="18" charset="0"/>
              </a:rPr>
              <a:t>A tool to measure evidence of progress towards a result or that a result has been achieved</a:t>
            </a:r>
          </a:p>
          <a:p>
            <a:pPr eaLnBrk="1" hangingPunct="1">
              <a:spcBef>
                <a:spcPct val="0"/>
              </a:spcBef>
              <a:buClr>
                <a:schemeClr val="tx1"/>
              </a:buClr>
              <a:buFont typeface="Wingdings" pitchFamily="2" charset="2"/>
              <a:buNone/>
            </a:pPr>
            <a:endParaRPr lang="en-GB" smtClean="0">
              <a:cs typeface="Times New Roman" pitchFamily="18" charset="0"/>
            </a:endParaRPr>
          </a:p>
          <a:p>
            <a:pPr lvl="1" eaLnBrk="1" hangingPunct="1">
              <a:spcBef>
                <a:spcPct val="0"/>
              </a:spcBef>
              <a:buFont typeface="Wingdings" pitchFamily="2" charset="2"/>
              <a:buNone/>
            </a:pPr>
            <a:endParaRPr lang="en-US" sz="32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2"/>
          <p:cNvSpPr>
            <a:spLocks noGrp="1" noChangeArrowheads="1"/>
          </p:cNvSpPr>
          <p:nvPr>
            <p:ph type="body" idx="4294967295"/>
          </p:nvPr>
        </p:nvSpPr>
        <p:spPr>
          <a:xfrm>
            <a:off x="685800" y="765175"/>
            <a:ext cx="7772400" cy="5616575"/>
          </a:xfrm>
        </p:spPr>
        <p:txBody>
          <a:bodyPr/>
          <a:lstStyle/>
          <a:p>
            <a:pPr algn="ctr" eaLnBrk="1" hangingPunct="1">
              <a:spcAft>
                <a:spcPct val="35000"/>
              </a:spcAft>
              <a:buFont typeface="Arial" charset="0"/>
              <a:buNone/>
            </a:pPr>
            <a:r>
              <a:rPr lang="en-US" sz="2800" b="1" smtClean="0"/>
              <a:t>Indicators</a:t>
            </a:r>
          </a:p>
          <a:p>
            <a:pPr eaLnBrk="1" hangingPunct="1">
              <a:spcAft>
                <a:spcPct val="55000"/>
              </a:spcAft>
              <a:buClr>
                <a:srgbClr val="006699"/>
              </a:buClr>
              <a:buFont typeface="Wingdings" pitchFamily="2" charset="2"/>
              <a:buChar char="§"/>
            </a:pPr>
            <a:r>
              <a:rPr lang="en-US" altLang="ja-JP" sz="2800" smtClean="0"/>
              <a:t>Indicators describe how the intended results will be measured - accountability</a:t>
            </a:r>
            <a:endParaRPr lang="en-US" sz="2800" smtClean="0"/>
          </a:p>
          <a:p>
            <a:pPr eaLnBrk="1" hangingPunct="1">
              <a:spcAft>
                <a:spcPct val="55000"/>
              </a:spcAft>
              <a:buClr>
                <a:srgbClr val="006699"/>
              </a:buClr>
              <a:buFont typeface="Wingdings" pitchFamily="2" charset="2"/>
              <a:buChar char="§"/>
            </a:pPr>
            <a:r>
              <a:rPr lang="en-US" altLang="ja-JP" sz="2800" smtClean="0"/>
              <a:t>Objectively verifiable measures of a particular condition</a:t>
            </a:r>
            <a:endParaRPr lang="en-US" sz="2800" smtClean="0"/>
          </a:p>
          <a:p>
            <a:pPr eaLnBrk="1" hangingPunct="1">
              <a:spcAft>
                <a:spcPct val="55000"/>
              </a:spcAft>
              <a:buClr>
                <a:srgbClr val="006699"/>
              </a:buClr>
              <a:buFont typeface="Wingdings" pitchFamily="2" charset="2"/>
              <a:buChar char="§"/>
            </a:pPr>
            <a:r>
              <a:rPr lang="en-US" altLang="ja-JP" sz="2800" smtClean="0"/>
              <a:t>They force clarification of what is meant by the result  </a:t>
            </a:r>
          </a:p>
          <a:p>
            <a:pPr lvl="1" eaLnBrk="1" hangingPunct="1">
              <a:lnSpc>
                <a:spcPct val="90000"/>
              </a:lnSpc>
              <a:spcAft>
                <a:spcPct val="55000"/>
              </a:spcAft>
              <a:buClr>
                <a:srgbClr val="006699"/>
              </a:buClr>
              <a:buFont typeface="Wingdings" pitchFamily="2" charset="2"/>
              <a:buNone/>
            </a:pPr>
            <a:r>
              <a:rPr lang="en-US" altLang="ja-JP" sz="2400" i="1" smtClean="0">
                <a:sym typeface="Wingdings" pitchFamily="2" charset="2"/>
              </a:rPr>
              <a:t> </a:t>
            </a:r>
            <a:r>
              <a:rPr lang="en-US" altLang="ja-JP" sz="2400" i="1" smtClean="0"/>
              <a:t>like the “fine print” of an agreement</a:t>
            </a:r>
          </a:p>
          <a:p>
            <a:pPr eaLnBrk="1" hangingPunct="1">
              <a:spcAft>
                <a:spcPct val="55000"/>
              </a:spcAft>
              <a:buClr>
                <a:srgbClr val="006699"/>
              </a:buClr>
              <a:buFont typeface="Wingdings" pitchFamily="2" charset="2"/>
              <a:buChar char="§"/>
            </a:pPr>
            <a:r>
              <a:rPr lang="en-US" altLang="ja-JP" sz="2800" smtClean="0"/>
              <a:t>Must be accompanied by baselines and targets</a:t>
            </a:r>
            <a:endParaRPr lang="en-US" sz="3600" smtClean="0"/>
          </a:p>
          <a:p>
            <a:pPr eaLnBrk="1" hangingPunct="1"/>
            <a:endParaRPr lang="en-US" sz="240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Grp="1" noChangeArrowheads="1"/>
          </p:cNvSpPr>
          <p:nvPr>
            <p:ph type="title" idx="4294967295"/>
          </p:nvPr>
        </p:nvSpPr>
        <p:spPr>
          <a:xfrm>
            <a:off x="1547813" y="280988"/>
            <a:ext cx="7138987" cy="700087"/>
          </a:xfrm>
        </p:spPr>
        <p:txBody>
          <a:bodyPr/>
          <a:lstStyle/>
          <a:p>
            <a:pPr eaLnBrk="1" hangingPunct="1"/>
            <a:r>
              <a:rPr lang="en-GB" sz="3200" b="1" smtClean="0"/>
              <a:t>Baseline, Target and Achievement</a:t>
            </a:r>
          </a:p>
        </p:txBody>
      </p:sp>
      <p:sp>
        <p:nvSpPr>
          <p:cNvPr id="138242" name="Line 3"/>
          <p:cNvSpPr>
            <a:spLocks noChangeShapeType="1"/>
          </p:cNvSpPr>
          <p:nvPr/>
        </p:nvSpPr>
        <p:spPr bwMode="auto">
          <a:xfrm>
            <a:off x="933450" y="3724275"/>
            <a:ext cx="7315200" cy="1588"/>
          </a:xfrm>
          <a:prstGeom prst="line">
            <a:avLst/>
          </a:prstGeom>
          <a:noFill/>
          <a:ln w="28575">
            <a:solidFill>
              <a:schemeClr val="tx1"/>
            </a:solidFill>
            <a:prstDash val="dash"/>
            <a:round/>
            <a:headEnd/>
            <a:tailEnd/>
          </a:ln>
        </p:spPr>
        <p:txBody>
          <a:bodyPr wrap="none" anchor="ctr"/>
          <a:lstStyle/>
          <a:p>
            <a:endParaRPr lang="en-US"/>
          </a:p>
        </p:txBody>
      </p:sp>
      <p:sp>
        <p:nvSpPr>
          <p:cNvPr id="138243" name="Text Box 4"/>
          <p:cNvSpPr txBox="1">
            <a:spLocks noChangeArrowheads="1"/>
          </p:cNvSpPr>
          <p:nvPr/>
        </p:nvSpPr>
        <p:spPr bwMode="auto">
          <a:xfrm rot="1792427">
            <a:off x="2533650" y="5934075"/>
            <a:ext cx="1123950" cy="366713"/>
          </a:xfrm>
          <a:prstGeom prst="rect">
            <a:avLst/>
          </a:prstGeom>
          <a:noFill/>
          <a:ln w="9525">
            <a:noFill/>
            <a:miter lim="800000"/>
            <a:headEnd/>
            <a:tailEnd/>
          </a:ln>
        </p:spPr>
        <p:txBody>
          <a:bodyPr wrap="none">
            <a:spAutoFit/>
          </a:bodyPr>
          <a:lstStyle/>
          <a:p>
            <a:pPr eaLnBrk="0" hangingPunct="0"/>
            <a:r>
              <a:rPr lang="en-GB" b="1"/>
              <a:t>Baseline</a:t>
            </a:r>
          </a:p>
        </p:txBody>
      </p:sp>
      <p:sp>
        <p:nvSpPr>
          <p:cNvPr id="138244" name="Rectangle 5"/>
          <p:cNvSpPr>
            <a:spLocks noChangeArrowheads="1"/>
          </p:cNvSpPr>
          <p:nvPr/>
        </p:nvSpPr>
        <p:spPr bwMode="auto">
          <a:xfrm>
            <a:off x="2381250" y="3724275"/>
            <a:ext cx="762000" cy="1981200"/>
          </a:xfrm>
          <a:prstGeom prst="rect">
            <a:avLst/>
          </a:prstGeom>
          <a:gradFill rotWithShape="0">
            <a:gsLst>
              <a:gs pos="0">
                <a:srgbClr val="184718"/>
              </a:gs>
              <a:gs pos="100000">
                <a:srgbClr val="339933"/>
              </a:gs>
            </a:gsLst>
            <a:path path="shape">
              <a:fillToRect l="50000" t="50000" r="50000" b="50000"/>
            </a:path>
          </a:gra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138245" name="Text Box 6"/>
          <p:cNvSpPr txBox="1">
            <a:spLocks noChangeArrowheads="1"/>
          </p:cNvSpPr>
          <p:nvPr/>
        </p:nvSpPr>
        <p:spPr bwMode="auto">
          <a:xfrm>
            <a:off x="1835150" y="1341438"/>
            <a:ext cx="1581150" cy="366712"/>
          </a:xfrm>
          <a:prstGeom prst="rect">
            <a:avLst/>
          </a:prstGeom>
          <a:noFill/>
          <a:ln w="9525">
            <a:noFill/>
            <a:miter lim="800000"/>
            <a:headEnd/>
            <a:tailEnd/>
          </a:ln>
        </p:spPr>
        <p:txBody>
          <a:bodyPr wrap="none">
            <a:spAutoFit/>
          </a:bodyPr>
          <a:lstStyle/>
          <a:p>
            <a:pPr eaLnBrk="0" hangingPunct="0"/>
            <a:r>
              <a:rPr lang="en-GB" b="1"/>
              <a:t>Commitment</a:t>
            </a:r>
          </a:p>
        </p:txBody>
      </p:sp>
      <p:sp>
        <p:nvSpPr>
          <p:cNvPr id="138246" name="Line 7"/>
          <p:cNvSpPr>
            <a:spLocks noChangeShapeType="1"/>
          </p:cNvSpPr>
          <p:nvPr/>
        </p:nvSpPr>
        <p:spPr bwMode="auto">
          <a:xfrm>
            <a:off x="1924050" y="3724275"/>
            <a:ext cx="0" cy="2057400"/>
          </a:xfrm>
          <a:prstGeom prst="line">
            <a:avLst/>
          </a:prstGeom>
          <a:noFill/>
          <a:ln w="38100">
            <a:solidFill>
              <a:schemeClr val="accent2"/>
            </a:solidFill>
            <a:round/>
            <a:headEnd type="triangle" w="med" len="med"/>
            <a:tailEnd type="triangle" w="med" len="med"/>
          </a:ln>
        </p:spPr>
        <p:txBody>
          <a:bodyPr wrap="none" anchor="ctr"/>
          <a:lstStyle/>
          <a:p>
            <a:endParaRPr lang="en-US"/>
          </a:p>
        </p:txBody>
      </p:sp>
      <p:sp>
        <p:nvSpPr>
          <p:cNvPr id="138247" name="Text Box 8"/>
          <p:cNvSpPr txBox="1">
            <a:spLocks noChangeArrowheads="1"/>
          </p:cNvSpPr>
          <p:nvPr/>
        </p:nvSpPr>
        <p:spPr bwMode="auto">
          <a:xfrm>
            <a:off x="395288" y="4129088"/>
            <a:ext cx="1447800" cy="825500"/>
          </a:xfrm>
          <a:prstGeom prst="rect">
            <a:avLst/>
          </a:prstGeom>
          <a:noFill/>
          <a:ln w="9525">
            <a:noFill/>
            <a:miter lim="800000"/>
            <a:headEnd/>
            <a:tailEnd/>
          </a:ln>
        </p:spPr>
        <p:txBody>
          <a:bodyPr wrap="none">
            <a:spAutoFit/>
          </a:bodyPr>
          <a:lstStyle/>
          <a:p>
            <a:pPr algn="ctr" eaLnBrk="0" hangingPunct="0"/>
            <a:r>
              <a:rPr lang="en-GB" sz="1600" b="1"/>
              <a:t>Current</a:t>
            </a:r>
          </a:p>
          <a:p>
            <a:pPr algn="ctr" eaLnBrk="0" hangingPunct="0"/>
            <a:r>
              <a:rPr lang="en-GB" sz="1600" b="1"/>
              <a:t>Level of</a:t>
            </a:r>
          </a:p>
          <a:p>
            <a:pPr algn="ctr" eaLnBrk="0" hangingPunct="0"/>
            <a:r>
              <a:rPr lang="en-GB" sz="1600" b="1"/>
              <a:t>Achievement</a:t>
            </a:r>
          </a:p>
        </p:txBody>
      </p:sp>
      <p:sp>
        <p:nvSpPr>
          <p:cNvPr id="138248" name="Rectangle 9"/>
          <p:cNvSpPr>
            <a:spLocks noChangeArrowheads="1"/>
          </p:cNvSpPr>
          <p:nvPr/>
        </p:nvSpPr>
        <p:spPr bwMode="auto">
          <a:xfrm>
            <a:off x="5810250" y="2124075"/>
            <a:ext cx="762000" cy="3581400"/>
          </a:xfrm>
          <a:prstGeom prst="rect">
            <a:avLst/>
          </a:prstGeom>
          <a:gradFill rotWithShape="0">
            <a:gsLst>
              <a:gs pos="0">
                <a:srgbClr val="00FFFF"/>
              </a:gs>
              <a:gs pos="100000">
                <a:srgbClr val="007676"/>
              </a:gs>
            </a:gsLst>
            <a:lin ang="5400000" scaled="1"/>
          </a:gra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138249" name="Text Box 10"/>
          <p:cNvSpPr txBox="1">
            <a:spLocks noChangeArrowheads="1"/>
          </p:cNvSpPr>
          <p:nvPr/>
        </p:nvSpPr>
        <p:spPr bwMode="auto">
          <a:xfrm rot="1649823">
            <a:off x="5962650" y="6086475"/>
            <a:ext cx="1606550" cy="366713"/>
          </a:xfrm>
          <a:prstGeom prst="rect">
            <a:avLst/>
          </a:prstGeom>
          <a:noFill/>
          <a:ln w="9525">
            <a:noFill/>
            <a:miter lim="800000"/>
            <a:headEnd/>
            <a:tailEnd/>
          </a:ln>
        </p:spPr>
        <p:txBody>
          <a:bodyPr wrap="none">
            <a:spAutoFit/>
          </a:bodyPr>
          <a:lstStyle/>
          <a:p>
            <a:pPr eaLnBrk="0" hangingPunct="0"/>
            <a:r>
              <a:rPr lang="en-GB" b="1"/>
              <a:t>Achievement</a:t>
            </a:r>
          </a:p>
        </p:txBody>
      </p:sp>
      <p:sp>
        <p:nvSpPr>
          <p:cNvPr id="138250" name="Line 11"/>
          <p:cNvSpPr>
            <a:spLocks noChangeShapeType="1"/>
          </p:cNvSpPr>
          <p:nvPr/>
        </p:nvSpPr>
        <p:spPr bwMode="auto">
          <a:xfrm>
            <a:off x="6877050" y="2124075"/>
            <a:ext cx="1588" cy="1600200"/>
          </a:xfrm>
          <a:prstGeom prst="line">
            <a:avLst/>
          </a:prstGeom>
          <a:noFill/>
          <a:ln w="38100">
            <a:solidFill>
              <a:schemeClr val="accent2"/>
            </a:solidFill>
            <a:round/>
            <a:headEnd type="triangle" w="med" len="med"/>
            <a:tailEnd type="triangle" w="med" len="med"/>
          </a:ln>
        </p:spPr>
        <p:txBody>
          <a:bodyPr wrap="none" anchor="ctr"/>
          <a:lstStyle/>
          <a:p>
            <a:endParaRPr lang="en-US"/>
          </a:p>
        </p:txBody>
      </p:sp>
      <p:sp>
        <p:nvSpPr>
          <p:cNvPr id="138251" name="Text Box 12"/>
          <p:cNvSpPr txBox="1">
            <a:spLocks noChangeArrowheads="1"/>
          </p:cNvSpPr>
          <p:nvPr/>
        </p:nvSpPr>
        <p:spPr bwMode="auto">
          <a:xfrm>
            <a:off x="5799138" y="981075"/>
            <a:ext cx="1581150" cy="366713"/>
          </a:xfrm>
          <a:prstGeom prst="rect">
            <a:avLst/>
          </a:prstGeom>
          <a:noFill/>
          <a:ln w="9525">
            <a:noFill/>
            <a:miter lim="800000"/>
            <a:headEnd/>
            <a:tailEnd/>
          </a:ln>
        </p:spPr>
        <p:txBody>
          <a:bodyPr wrap="none">
            <a:spAutoFit/>
          </a:bodyPr>
          <a:lstStyle/>
          <a:p>
            <a:pPr eaLnBrk="0" hangingPunct="0"/>
            <a:r>
              <a:rPr lang="en-GB" b="1"/>
              <a:t>Performance</a:t>
            </a:r>
          </a:p>
        </p:txBody>
      </p:sp>
      <p:sp>
        <p:nvSpPr>
          <p:cNvPr id="138252" name="Text Box 13"/>
          <p:cNvSpPr txBox="1">
            <a:spLocks noChangeArrowheads="1"/>
          </p:cNvSpPr>
          <p:nvPr/>
        </p:nvSpPr>
        <p:spPr bwMode="auto">
          <a:xfrm>
            <a:off x="5734050" y="1408113"/>
            <a:ext cx="1743075" cy="581025"/>
          </a:xfrm>
          <a:prstGeom prst="rect">
            <a:avLst/>
          </a:prstGeom>
          <a:noFill/>
          <a:ln w="9525">
            <a:noFill/>
            <a:miter lim="800000"/>
            <a:headEnd/>
            <a:tailEnd/>
          </a:ln>
        </p:spPr>
        <p:txBody>
          <a:bodyPr wrap="none">
            <a:spAutoFit/>
          </a:bodyPr>
          <a:lstStyle/>
          <a:p>
            <a:pPr algn="ctr" eaLnBrk="0" hangingPunct="0"/>
            <a:r>
              <a:rPr lang="en-GB" sz="1600" b="1"/>
              <a:t>Achievement </a:t>
            </a:r>
          </a:p>
          <a:p>
            <a:pPr algn="ctr" eaLnBrk="0" hangingPunct="0"/>
            <a:r>
              <a:rPr lang="en-GB" sz="1600" b="1"/>
              <a:t>At end of period</a:t>
            </a:r>
          </a:p>
        </p:txBody>
      </p:sp>
      <p:sp>
        <p:nvSpPr>
          <p:cNvPr id="2336782" name="Rectangle 14"/>
          <p:cNvSpPr>
            <a:spLocks noChangeArrowheads="1"/>
          </p:cNvSpPr>
          <p:nvPr/>
        </p:nvSpPr>
        <p:spPr bwMode="auto">
          <a:xfrm>
            <a:off x="4057650" y="1674813"/>
            <a:ext cx="762000" cy="4038600"/>
          </a:xfrm>
          <a:prstGeom prst="rect">
            <a:avLst/>
          </a:prstGeom>
          <a:gradFill rotWithShape="0">
            <a:gsLst>
              <a:gs pos="0">
                <a:schemeClr val="accent1">
                  <a:gamma/>
                  <a:shade val="46275"/>
                  <a:invGamma/>
                </a:schemeClr>
              </a:gs>
              <a:gs pos="50000">
                <a:schemeClr val="accent1"/>
              </a:gs>
              <a:gs pos="100000">
                <a:schemeClr val="accent1">
                  <a:gamma/>
                  <a:shade val="46275"/>
                  <a:invGamma/>
                </a:schemeClr>
              </a:gs>
            </a:gsLst>
            <a:lin ang="18900000" scaled="1"/>
          </a:gradFill>
          <a:ln w="9525">
            <a:solidFill>
              <a:schemeClr val="tx1"/>
            </a:solidFill>
            <a:miter lim="800000"/>
            <a:headEnd/>
            <a:tailEnd/>
          </a:ln>
          <a:effectLst/>
          <a:extLst/>
        </p:spPr>
        <p:txBody>
          <a:bodyPr wrap="none" anchor="ctr"/>
          <a:lstStyle/>
          <a:p>
            <a:pPr>
              <a:lnSpc>
                <a:spcPct val="80000"/>
              </a:lnSpc>
              <a:spcBef>
                <a:spcPct val="20000"/>
              </a:spcBef>
              <a:buClr>
                <a:srgbClr val="006699"/>
              </a:buClr>
              <a:buFont typeface="Wingdings" pitchFamily="2" charset="2"/>
              <a:buChar char="§"/>
              <a:defRPr/>
            </a:pPr>
            <a:endParaRPr lang="en-CA" sz="1600" b="1">
              <a:cs typeface="+mn-cs"/>
            </a:endParaRPr>
          </a:p>
        </p:txBody>
      </p:sp>
      <p:sp>
        <p:nvSpPr>
          <p:cNvPr id="138254" name="Text Box 15"/>
          <p:cNvSpPr txBox="1">
            <a:spLocks noChangeArrowheads="1"/>
          </p:cNvSpPr>
          <p:nvPr/>
        </p:nvSpPr>
        <p:spPr bwMode="auto">
          <a:xfrm rot="1494728">
            <a:off x="4210050" y="5942013"/>
            <a:ext cx="882650" cy="366712"/>
          </a:xfrm>
          <a:prstGeom prst="rect">
            <a:avLst/>
          </a:prstGeom>
          <a:noFill/>
          <a:ln w="9525">
            <a:noFill/>
            <a:miter lim="800000"/>
            <a:headEnd/>
            <a:tailEnd/>
          </a:ln>
        </p:spPr>
        <p:txBody>
          <a:bodyPr wrap="none">
            <a:spAutoFit/>
          </a:bodyPr>
          <a:lstStyle/>
          <a:p>
            <a:pPr eaLnBrk="0" hangingPunct="0"/>
            <a:r>
              <a:rPr lang="en-GB" b="1"/>
              <a:t>Target</a:t>
            </a:r>
          </a:p>
        </p:txBody>
      </p:sp>
      <p:sp>
        <p:nvSpPr>
          <p:cNvPr id="138255" name="Line 16"/>
          <p:cNvSpPr>
            <a:spLocks noChangeShapeType="1"/>
          </p:cNvSpPr>
          <p:nvPr/>
        </p:nvSpPr>
        <p:spPr bwMode="auto">
          <a:xfrm>
            <a:off x="3752850" y="1674813"/>
            <a:ext cx="1588" cy="2057400"/>
          </a:xfrm>
          <a:prstGeom prst="line">
            <a:avLst/>
          </a:prstGeom>
          <a:noFill/>
          <a:ln w="38100">
            <a:solidFill>
              <a:schemeClr val="accent2"/>
            </a:solidFill>
            <a:round/>
            <a:headEnd type="triangle" w="med" len="med"/>
            <a:tailEnd type="triangle" w="med" len="med"/>
          </a:ln>
        </p:spPr>
        <p:txBody>
          <a:bodyPr wrap="none" anchor="ctr"/>
          <a:lstStyle/>
          <a:p>
            <a:endParaRPr lang="en-US"/>
          </a:p>
        </p:txBody>
      </p:sp>
      <p:sp>
        <p:nvSpPr>
          <p:cNvPr id="138256" name="Text Box 17"/>
          <p:cNvSpPr txBox="1">
            <a:spLocks noChangeArrowheads="1"/>
          </p:cNvSpPr>
          <p:nvPr/>
        </p:nvSpPr>
        <p:spPr bwMode="auto">
          <a:xfrm>
            <a:off x="1908175" y="1773238"/>
            <a:ext cx="1447800" cy="825500"/>
          </a:xfrm>
          <a:prstGeom prst="rect">
            <a:avLst/>
          </a:prstGeom>
          <a:noFill/>
          <a:ln w="9525">
            <a:noFill/>
            <a:miter lim="800000"/>
            <a:headEnd/>
            <a:tailEnd/>
          </a:ln>
        </p:spPr>
        <p:txBody>
          <a:bodyPr wrap="none">
            <a:spAutoFit/>
          </a:bodyPr>
          <a:lstStyle/>
          <a:p>
            <a:pPr algn="ctr" eaLnBrk="0" hangingPunct="0"/>
            <a:r>
              <a:rPr lang="en-GB" sz="1600" b="1"/>
              <a:t>Planned</a:t>
            </a:r>
          </a:p>
          <a:p>
            <a:pPr algn="ctr" eaLnBrk="0" hangingPunct="0"/>
            <a:r>
              <a:rPr lang="en-GB" sz="1600" b="1"/>
              <a:t>Level of</a:t>
            </a:r>
          </a:p>
          <a:p>
            <a:pPr algn="ctr" eaLnBrk="0" hangingPunct="0"/>
            <a:r>
              <a:rPr lang="en-GB" sz="1600" b="1"/>
              <a:t>Achievement</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2299</Words>
  <Application>Microsoft Office PowerPoint</Application>
  <PresentationFormat>On-screen Show (4:3)</PresentationFormat>
  <Paragraphs>241</Paragraphs>
  <Slides>17</Slides>
  <Notes>15</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Office Theme</vt:lpstr>
      <vt:lpstr>Visio</vt:lpstr>
      <vt:lpstr>A Human Rights-Based Approach to Monitoring   Session 6 (cont.)</vt:lpstr>
      <vt:lpstr>Monitoring vs. Evaluation</vt:lpstr>
      <vt:lpstr>A Human Rights Based Approach  to Monitoring</vt:lpstr>
      <vt:lpstr>What to Measure? </vt:lpstr>
      <vt:lpstr>Who to Involve?</vt:lpstr>
      <vt:lpstr>How to Measure?</vt:lpstr>
      <vt:lpstr>What is an indicator? </vt:lpstr>
      <vt:lpstr>PowerPoint Presentation</vt:lpstr>
      <vt:lpstr>Baseline, Target and Achievement</vt:lpstr>
      <vt:lpstr>Types of Indicators</vt:lpstr>
      <vt:lpstr>Example: Indicators, Baseline, Target and Source of Data</vt:lpstr>
      <vt:lpstr>HRBA and indicator development</vt:lpstr>
      <vt:lpstr>Group Work (30 m)</vt:lpstr>
      <vt:lpstr>Group Work (15 m)</vt:lpstr>
      <vt:lpstr>Human Rights Principles</vt:lpstr>
      <vt:lpstr>Gallery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44</cp:revision>
  <dcterms:created xsi:type="dcterms:W3CDTF">2011-03-08T14:42:32Z</dcterms:created>
  <dcterms:modified xsi:type="dcterms:W3CDTF">2011-05-30T10:09:16Z</dcterms:modified>
</cp:coreProperties>
</file>